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1" r:id="rId2"/>
    <p:sldId id="274" r:id="rId3"/>
    <p:sldId id="266" r:id="rId4"/>
    <p:sldId id="264" r:id="rId5"/>
    <p:sldId id="267" r:id="rId6"/>
    <p:sldId id="275" r:id="rId7"/>
    <p:sldId id="276" r:id="rId8"/>
    <p:sldId id="277" r:id="rId9"/>
    <p:sldId id="268" r:id="rId10"/>
    <p:sldId id="278" r:id="rId11"/>
    <p:sldId id="279" r:id="rId12"/>
    <p:sldId id="280" r:id="rId13"/>
    <p:sldId id="281" r:id="rId14"/>
    <p:sldId id="282" r:id="rId15"/>
    <p:sldId id="269" r:id="rId16"/>
    <p:sldId id="283" r:id="rId17"/>
    <p:sldId id="284" r:id="rId18"/>
    <p:sldId id="285" r:id="rId19"/>
    <p:sldId id="286" r:id="rId20"/>
    <p:sldId id="270" r:id="rId21"/>
    <p:sldId id="287" r:id="rId22"/>
    <p:sldId id="288" r:id="rId23"/>
    <p:sldId id="289" r:id="rId24"/>
    <p:sldId id="271" r:id="rId25"/>
    <p:sldId id="272" r:id="rId26"/>
    <p:sldId id="273" r:id="rId27"/>
    <p:sldId id="290" r:id="rId28"/>
    <p:sldId id="291" r:id="rId29"/>
    <p:sldId id="292" r:id="rId30"/>
    <p:sldId id="293" r:id="rId31"/>
    <p:sldId id="259" r:id="rId32"/>
    <p:sldId id="262"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Mangal" panose="02040503050203030202" pitchFamily="18" charset="0"/>
      <p:regular r:id="rId43"/>
      <p:bold r:id="rId44"/>
    </p:embeddedFont>
    <p:embeddedFont>
      <p:font typeface="Yeseva One"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F68"/>
    <a:srgbClr val="013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268" autoAdjust="0"/>
  </p:normalViewPr>
  <p:slideViewPr>
    <p:cSldViewPr>
      <p:cViewPr>
        <p:scale>
          <a:sx n="68" d="100"/>
          <a:sy n="68" d="100"/>
        </p:scale>
        <p:origin x="365" y="-5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7C208-95F6-4494-9A60-80C98EE90C90}" type="datetimeFigureOut">
              <a:rPr lang="en-IN" smtClean="0"/>
              <a:t>22-12-2023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12956-010D-4BFD-B06A-BDA22EF56715}" type="slidenum">
              <a:rPr lang="en-IN" smtClean="0"/>
              <a:t>‹#›</a:t>
            </a:fld>
            <a:endParaRPr lang="en-IN"/>
          </a:p>
        </p:txBody>
      </p:sp>
    </p:spTree>
    <p:extLst>
      <p:ext uri="{BB962C8B-B14F-4D97-AF65-F5344CB8AC3E}">
        <p14:creationId xmlns:p14="http://schemas.microsoft.com/office/powerpoint/2010/main" val="74097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6c1c3b07f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b6c1c3b07f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14</a:t>
            </a:fld>
            <a:endParaRPr lang="en-IN"/>
          </a:p>
        </p:txBody>
      </p:sp>
    </p:spTree>
    <p:extLst>
      <p:ext uri="{BB962C8B-B14F-4D97-AF65-F5344CB8AC3E}">
        <p14:creationId xmlns:p14="http://schemas.microsoft.com/office/powerpoint/2010/main" val="393733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16</a:t>
            </a:fld>
            <a:endParaRPr lang="en-IN"/>
          </a:p>
        </p:txBody>
      </p:sp>
    </p:spTree>
    <p:extLst>
      <p:ext uri="{BB962C8B-B14F-4D97-AF65-F5344CB8AC3E}">
        <p14:creationId xmlns:p14="http://schemas.microsoft.com/office/powerpoint/2010/main" val="385414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17</a:t>
            </a:fld>
            <a:endParaRPr lang="en-IN"/>
          </a:p>
        </p:txBody>
      </p:sp>
    </p:spTree>
    <p:extLst>
      <p:ext uri="{BB962C8B-B14F-4D97-AF65-F5344CB8AC3E}">
        <p14:creationId xmlns:p14="http://schemas.microsoft.com/office/powerpoint/2010/main" val="279090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18</a:t>
            </a:fld>
            <a:endParaRPr lang="en-IN"/>
          </a:p>
        </p:txBody>
      </p:sp>
    </p:spTree>
    <p:extLst>
      <p:ext uri="{BB962C8B-B14F-4D97-AF65-F5344CB8AC3E}">
        <p14:creationId xmlns:p14="http://schemas.microsoft.com/office/powerpoint/2010/main" val="318508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19</a:t>
            </a:fld>
            <a:endParaRPr lang="en-IN"/>
          </a:p>
        </p:txBody>
      </p:sp>
    </p:spTree>
    <p:extLst>
      <p:ext uri="{BB962C8B-B14F-4D97-AF65-F5344CB8AC3E}">
        <p14:creationId xmlns:p14="http://schemas.microsoft.com/office/powerpoint/2010/main" val="57754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21</a:t>
            </a:fld>
            <a:endParaRPr lang="en-IN"/>
          </a:p>
        </p:txBody>
      </p:sp>
    </p:spTree>
    <p:extLst>
      <p:ext uri="{BB962C8B-B14F-4D97-AF65-F5344CB8AC3E}">
        <p14:creationId xmlns:p14="http://schemas.microsoft.com/office/powerpoint/2010/main" val="236243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22</a:t>
            </a:fld>
            <a:endParaRPr lang="en-IN"/>
          </a:p>
        </p:txBody>
      </p:sp>
    </p:spTree>
    <p:extLst>
      <p:ext uri="{BB962C8B-B14F-4D97-AF65-F5344CB8AC3E}">
        <p14:creationId xmlns:p14="http://schemas.microsoft.com/office/powerpoint/2010/main" val="41002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23</a:t>
            </a:fld>
            <a:endParaRPr lang="en-IN"/>
          </a:p>
        </p:txBody>
      </p:sp>
    </p:spTree>
    <p:extLst>
      <p:ext uri="{BB962C8B-B14F-4D97-AF65-F5344CB8AC3E}">
        <p14:creationId xmlns:p14="http://schemas.microsoft.com/office/powerpoint/2010/main" val="12191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27</a:t>
            </a:fld>
            <a:endParaRPr lang="en-IN"/>
          </a:p>
        </p:txBody>
      </p:sp>
    </p:spTree>
    <p:extLst>
      <p:ext uri="{BB962C8B-B14F-4D97-AF65-F5344CB8AC3E}">
        <p14:creationId xmlns:p14="http://schemas.microsoft.com/office/powerpoint/2010/main" val="202264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28</a:t>
            </a:fld>
            <a:endParaRPr lang="en-IN"/>
          </a:p>
        </p:txBody>
      </p:sp>
    </p:spTree>
    <p:extLst>
      <p:ext uri="{BB962C8B-B14F-4D97-AF65-F5344CB8AC3E}">
        <p14:creationId xmlns:p14="http://schemas.microsoft.com/office/powerpoint/2010/main" val="235052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6c1c3b07f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b6c1c3b07f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788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29</a:t>
            </a:fld>
            <a:endParaRPr lang="en-IN"/>
          </a:p>
        </p:txBody>
      </p:sp>
    </p:spTree>
    <p:extLst>
      <p:ext uri="{BB962C8B-B14F-4D97-AF65-F5344CB8AC3E}">
        <p14:creationId xmlns:p14="http://schemas.microsoft.com/office/powerpoint/2010/main" val="338628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30</a:t>
            </a:fld>
            <a:endParaRPr lang="en-IN"/>
          </a:p>
        </p:txBody>
      </p:sp>
    </p:spTree>
    <p:extLst>
      <p:ext uri="{BB962C8B-B14F-4D97-AF65-F5344CB8AC3E}">
        <p14:creationId xmlns:p14="http://schemas.microsoft.com/office/powerpoint/2010/main" val="199227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6</a:t>
            </a:fld>
            <a:endParaRPr lang="en-IN"/>
          </a:p>
        </p:txBody>
      </p:sp>
    </p:spTree>
    <p:extLst>
      <p:ext uri="{BB962C8B-B14F-4D97-AF65-F5344CB8AC3E}">
        <p14:creationId xmlns:p14="http://schemas.microsoft.com/office/powerpoint/2010/main" val="110228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7</a:t>
            </a:fld>
            <a:endParaRPr lang="en-IN"/>
          </a:p>
        </p:txBody>
      </p:sp>
    </p:spTree>
    <p:extLst>
      <p:ext uri="{BB962C8B-B14F-4D97-AF65-F5344CB8AC3E}">
        <p14:creationId xmlns:p14="http://schemas.microsoft.com/office/powerpoint/2010/main" val="294814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8</a:t>
            </a:fld>
            <a:endParaRPr lang="en-IN"/>
          </a:p>
        </p:txBody>
      </p:sp>
    </p:spTree>
    <p:extLst>
      <p:ext uri="{BB962C8B-B14F-4D97-AF65-F5344CB8AC3E}">
        <p14:creationId xmlns:p14="http://schemas.microsoft.com/office/powerpoint/2010/main" val="40865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10</a:t>
            </a:fld>
            <a:endParaRPr lang="en-IN"/>
          </a:p>
        </p:txBody>
      </p:sp>
    </p:spTree>
    <p:extLst>
      <p:ext uri="{BB962C8B-B14F-4D97-AF65-F5344CB8AC3E}">
        <p14:creationId xmlns:p14="http://schemas.microsoft.com/office/powerpoint/2010/main" val="156432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11</a:t>
            </a:fld>
            <a:endParaRPr lang="en-IN"/>
          </a:p>
        </p:txBody>
      </p:sp>
    </p:spTree>
    <p:extLst>
      <p:ext uri="{BB962C8B-B14F-4D97-AF65-F5344CB8AC3E}">
        <p14:creationId xmlns:p14="http://schemas.microsoft.com/office/powerpoint/2010/main" val="148932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12</a:t>
            </a:fld>
            <a:endParaRPr lang="en-IN"/>
          </a:p>
        </p:txBody>
      </p:sp>
    </p:spTree>
    <p:extLst>
      <p:ext uri="{BB962C8B-B14F-4D97-AF65-F5344CB8AC3E}">
        <p14:creationId xmlns:p14="http://schemas.microsoft.com/office/powerpoint/2010/main" val="24898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12956-010D-4BFD-B06A-BDA22EF56715}" type="slidenum">
              <a:rPr lang="en-IN" smtClean="0"/>
              <a:t>13</a:t>
            </a:fld>
            <a:endParaRPr lang="en-IN"/>
          </a:p>
        </p:txBody>
      </p:sp>
    </p:spTree>
    <p:extLst>
      <p:ext uri="{BB962C8B-B14F-4D97-AF65-F5344CB8AC3E}">
        <p14:creationId xmlns:p14="http://schemas.microsoft.com/office/powerpoint/2010/main" val="5212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29893"/>
            <a:ext cx="18282584" cy="10287000"/>
          </a:xfrm>
          <a:prstGeom prst="rect">
            <a:avLst/>
          </a:prstGeom>
        </p:spPr>
      </p:pic>
      <p:sp>
        <p:nvSpPr>
          <p:cNvPr id="8" name="Title 1"/>
          <p:cNvSpPr>
            <a:spLocks noGrp="1"/>
          </p:cNvSpPr>
          <p:nvPr>
            <p:ph type="ctrTitle"/>
          </p:nvPr>
        </p:nvSpPr>
        <p:spPr>
          <a:xfrm>
            <a:off x="2135161" y="218598"/>
            <a:ext cx="15265696" cy="129614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a:r>
              <a:rPr lang="en-IN" sz="4200" b="1" dirty="0">
                <a:ln w="50800"/>
                <a:latin typeface="Georgia" panose="02040502050405020303" pitchFamily="18" charset="0"/>
              </a:rPr>
              <a:t>The Institute of Chartered Accountants of India</a:t>
            </a:r>
            <a:br>
              <a:rPr lang="en-IN" sz="4800" dirty="0">
                <a:ln w="50800"/>
                <a:latin typeface="Georgia" panose="02040502050405020303" pitchFamily="18" charset="0"/>
              </a:rPr>
            </a:br>
            <a:r>
              <a:rPr lang="en-IN" sz="2400" dirty="0">
                <a:ln w="50800"/>
                <a:latin typeface="Georgia" panose="02040502050405020303" pitchFamily="18" charset="0"/>
              </a:rPr>
              <a:t>(Set up by an Act of Parliament)</a:t>
            </a:r>
          </a:p>
        </p:txBody>
      </p:sp>
      <p:sp>
        <p:nvSpPr>
          <p:cNvPr id="9" name="TextBox 8"/>
          <p:cNvSpPr txBox="1"/>
          <p:nvPr/>
        </p:nvSpPr>
        <p:spPr>
          <a:xfrm>
            <a:off x="1152128" y="1975149"/>
            <a:ext cx="16344800" cy="923330"/>
          </a:xfrm>
          <a:prstGeom prst="rect">
            <a:avLst/>
          </a:prstGeom>
          <a:noFill/>
        </p:spPr>
        <p:txBody>
          <a:bodyPr wrap="square" lIns="182880" tIns="91440" rIns="182880" bIns="91440" rtlCol="0">
            <a:spAutoFit/>
          </a:bodyPr>
          <a:lstStyle/>
          <a:p>
            <a:pPr algn="ctr"/>
            <a:r>
              <a:rPr lang="en-IN" sz="4800" b="1" dirty="0">
                <a:latin typeface="Georgia" panose="02040502050405020303" pitchFamily="18" charset="0"/>
              </a:rPr>
              <a:t>Women &amp; Young Members Excellence Committee</a:t>
            </a:r>
          </a:p>
        </p:txBody>
      </p:sp>
      <p:sp>
        <p:nvSpPr>
          <p:cNvPr id="10" name="TextBox 9"/>
          <p:cNvSpPr txBox="1"/>
          <p:nvPr/>
        </p:nvSpPr>
        <p:spPr>
          <a:xfrm>
            <a:off x="5721800" y="3235030"/>
            <a:ext cx="6912768" cy="553998"/>
          </a:xfrm>
          <a:prstGeom prst="rect">
            <a:avLst/>
          </a:prstGeom>
          <a:noFill/>
        </p:spPr>
        <p:txBody>
          <a:bodyPr wrap="square" lIns="182880" tIns="91440" rIns="182880" bIns="91440" rtlCol="0">
            <a:spAutoFit/>
          </a:bodyPr>
          <a:lstStyle/>
          <a:p>
            <a:pPr algn="ctr"/>
            <a:r>
              <a:rPr lang="en-IN" sz="2400" b="1" i="1" dirty="0">
                <a:latin typeface="Georgia" panose="02040502050405020303" pitchFamily="18" charset="0"/>
              </a:rPr>
              <a:t>Organises</a:t>
            </a:r>
          </a:p>
        </p:txBody>
      </p:sp>
      <p:sp>
        <p:nvSpPr>
          <p:cNvPr id="12" name="TextBox 11"/>
          <p:cNvSpPr txBox="1"/>
          <p:nvPr/>
        </p:nvSpPr>
        <p:spPr>
          <a:xfrm>
            <a:off x="1187625" y="4019336"/>
            <a:ext cx="16213232" cy="861774"/>
          </a:xfrm>
          <a:prstGeom prst="rect">
            <a:avLst/>
          </a:prstGeom>
          <a:noFill/>
        </p:spPr>
        <p:txBody>
          <a:bodyPr wrap="square" lIns="182880" tIns="91440" rIns="182880" bIns="91440" rtlCol="0">
            <a:spAutoFit/>
          </a:bodyPr>
          <a:lstStyle/>
          <a:p>
            <a:pPr algn="ctr"/>
            <a:r>
              <a:rPr lang="en-IN" sz="4000" b="1" dirty="0">
                <a:latin typeface="Georgia" panose="02040502050405020303" pitchFamily="18" charset="0"/>
              </a:rPr>
              <a:t> Sky </a:t>
            </a:r>
            <a:r>
              <a:rPr lang="en-IN" sz="4000" b="1">
                <a:latin typeface="Georgia" panose="02040502050405020303" pitchFamily="18" charset="0"/>
              </a:rPr>
              <a:t>High Symposium-8</a:t>
            </a:r>
            <a:r>
              <a:rPr lang="en-IN" sz="4400" b="1" dirty="0">
                <a:latin typeface="Georgia" panose="02040502050405020303" pitchFamily="18" charset="0"/>
              </a:rPr>
              <a:t>5</a:t>
            </a:r>
            <a:endParaRPr lang="en-IN" sz="4000" dirty="0">
              <a:latin typeface="Georgia" panose="02040502050405020303" pitchFamily="18" charset="0"/>
            </a:endParaRPr>
          </a:p>
        </p:txBody>
      </p:sp>
      <p:pic>
        <p:nvPicPr>
          <p:cNvPr id="13" name="Picture 12"/>
          <p:cNvPicPr>
            <a:picLocks/>
          </p:cNvPicPr>
          <p:nvPr/>
        </p:nvPicPr>
        <p:blipFill rotWithShape="1">
          <a:blip r:embed="rId4" cstate="print">
            <a:extLst>
              <a:ext uri="{28A0092B-C50C-407E-A947-70E740481C1C}">
                <a14:useLocalDpi xmlns:a14="http://schemas.microsoft.com/office/drawing/2010/main" val="0"/>
              </a:ext>
            </a:extLst>
          </a:blip>
          <a:srcRect t="7995" b="18228"/>
          <a:stretch/>
        </p:blipFill>
        <p:spPr>
          <a:xfrm>
            <a:off x="4844072" y="5639516"/>
            <a:ext cx="3127248" cy="2816352"/>
          </a:xfrm>
          <a:prstGeom prst="ellipse">
            <a:avLst/>
          </a:prstGeom>
          <a:ln>
            <a:noFill/>
          </a:ln>
          <a:effectLst>
            <a:softEdge rad="11250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6682" y="5639516"/>
            <a:ext cx="3124800" cy="2810434"/>
          </a:xfrm>
          <a:prstGeom prst="ellipse">
            <a:avLst/>
          </a:prstGeom>
          <a:ln>
            <a:noFill/>
          </a:ln>
          <a:effectLst>
            <a:softEdge rad="112500"/>
          </a:effectLst>
        </p:spPr>
      </p:pic>
      <p:sp>
        <p:nvSpPr>
          <p:cNvPr id="15" name="TextBox 14"/>
          <p:cNvSpPr txBox="1"/>
          <p:nvPr/>
        </p:nvSpPr>
        <p:spPr>
          <a:xfrm>
            <a:off x="3671392" y="8599885"/>
            <a:ext cx="5472608" cy="861774"/>
          </a:xfrm>
          <a:prstGeom prst="rect">
            <a:avLst/>
          </a:prstGeom>
          <a:noFill/>
        </p:spPr>
        <p:txBody>
          <a:bodyPr wrap="square" lIns="182880" tIns="91440" rIns="182880" bIns="91440" rtlCol="0">
            <a:spAutoFit/>
          </a:bodyPr>
          <a:lstStyle/>
          <a:p>
            <a:pPr algn="ctr"/>
            <a:r>
              <a:rPr lang="en-IN" sz="2200" b="1" dirty="0">
                <a:latin typeface="Georgia" panose="02040502050405020303" pitchFamily="18" charset="0"/>
              </a:rPr>
              <a:t>CA. </a:t>
            </a:r>
            <a:r>
              <a:rPr lang="en-IN" sz="2200" b="1" dirty="0" err="1">
                <a:latin typeface="Georgia" panose="02040502050405020303" pitchFamily="18" charset="0"/>
              </a:rPr>
              <a:t>Priti</a:t>
            </a:r>
            <a:r>
              <a:rPr lang="en-IN" sz="2200" b="1" dirty="0">
                <a:latin typeface="Georgia" panose="02040502050405020303" pitchFamily="18" charset="0"/>
              </a:rPr>
              <a:t> Paras </a:t>
            </a:r>
            <a:r>
              <a:rPr lang="en-IN" sz="2200" b="1" dirty="0" err="1">
                <a:latin typeface="Georgia" panose="02040502050405020303" pitchFamily="18" charset="0"/>
              </a:rPr>
              <a:t>Savla</a:t>
            </a:r>
            <a:endParaRPr lang="en-IN" sz="2200" b="1" dirty="0">
              <a:latin typeface="Georgia" panose="02040502050405020303" pitchFamily="18" charset="0"/>
            </a:endParaRPr>
          </a:p>
          <a:p>
            <a:pPr algn="ctr"/>
            <a:r>
              <a:rPr lang="en-IN" sz="2200" b="1" dirty="0">
                <a:latin typeface="Georgia" panose="02040502050405020303" pitchFamily="18" charset="0"/>
              </a:rPr>
              <a:t>Chairperson, WYMEC, ICAI</a:t>
            </a:r>
          </a:p>
        </p:txBody>
      </p:sp>
      <p:sp>
        <p:nvSpPr>
          <p:cNvPr id="16" name="TextBox 15"/>
          <p:cNvSpPr txBox="1"/>
          <p:nvPr/>
        </p:nvSpPr>
        <p:spPr>
          <a:xfrm>
            <a:off x="9515068" y="8599885"/>
            <a:ext cx="4752528" cy="861774"/>
          </a:xfrm>
          <a:prstGeom prst="rect">
            <a:avLst/>
          </a:prstGeom>
          <a:noFill/>
        </p:spPr>
        <p:txBody>
          <a:bodyPr wrap="square" lIns="182880" tIns="91440" rIns="182880" bIns="91440" rtlCol="0">
            <a:spAutoFit/>
          </a:bodyPr>
          <a:lstStyle/>
          <a:p>
            <a:pPr algn="ctr"/>
            <a:r>
              <a:rPr lang="en-IN" sz="2200" b="1" dirty="0">
                <a:latin typeface="Georgia" panose="02040502050405020303" pitchFamily="18" charset="0"/>
              </a:rPr>
              <a:t>CA. Abhay Chhajed</a:t>
            </a:r>
          </a:p>
          <a:p>
            <a:pPr algn="ctr"/>
            <a:r>
              <a:rPr lang="en-IN" sz="2200" b="1" dirty="0">
                <a:latin typeface="Georgia" panose="02040502050405020303" pitchFamily="18" charset="0"/>
              </a:rPr>
              <a:t>Vice Chairman, WYMEC, ICAI</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2832" y="126171"/>
            <a:ext cx="1584176" cy="955221"/>
          </a:xfrm>
          <a:prstGeom prst="rect">
            <a:avLst/>
          </a:prstGeom>
        </p:spPr>
      </p:pic>
      <p:pic>
        <p:nvPicPr>
          <p:cNvPr id="3" name="Picture 2"/>
          <p:cNvPicPr>
            <a:picLocks noChangeAspect="1"/>
          </p:cNvPicPr>
          <p:nvPr/>
        </p:nvPicPr>
        <p:blipFill>
          <a:blip r:embed="rId7" cstate="print">
            <a:extLst>
              <a:ext uri="{BEBA8EAE-BF5A-486C-A8C5-ECC9F3942E4B}">
                <a14:imgProps xmlns:a14="http://schemas.microsoft.com/office/drawing/2010/main">
                  <a14:imgLayer r:embed="rId8">
                    <a14:imgEffect>
                      <a14:backgroundRemoval t="9167" b="92222" l="10000" r="90000">
                        <a14:foregroundMark x1="61875" y1="24306" x2="61875" y2="24306"/>
                        <a14:foregroundMark x1="62187" y1="18333" x2="61875" y2="29167"/>
                        <a14:foregroundMark x1="66094" y1="16667" x2="66094" y2="16667"/>
                        <a14:foregroundMark x1="60078" y1="14028" x2="65234" y2="17778"/>
                        <a14:foregroundMark x1="59453" y1="25278" x2="59453" y2="23194"/>
                        <a14:foregroundMark x1="49766" y1="25278" x2="49766" y2="25278"/>
                        <a14:foregroundMark x1="44844" y1="33472" x2="44844" y2="33472"/>
                        <a14:foregroundMark x1="44844" y1="37361" x2="44844" y2="37361"/>
                        <a14:foregroundMark x1="55156" y1="23056" x2="55156" y2="23056"/>
                        <a14:foregroundMark x1="56563" y1="24444" x2="56563" y2="24444"/>
                        <a14:foregroundMark x1="65625" y1="26528" x2="65625" y2="26528"/>
                        <a14:foregroundMark x1="63672" y1="24444" x2="63672" y2="24444"/>
                        <a14:foregroundMark x1="60469" y1="21806" x2="60469" y2="21806"/>
                        <a14:foregroundMark x1="69063" y1="22639" x2="69063" y2="22639"/>
                        <a14:foregroundMark x1="68594" y1="27917" x2="68594" y2="27917"/>
                        <a14:foregroundMark x1="67813" y1="25694" x2="67813" y2="25694"/>
                        <a14:foregroundMark x1="64375" y1="21806" x2="64375" y2="21806"/>
                        <a14:foregroundMark x1="67109" y1="19167" x2="67109" y2="19167"/>
                        <a14:foregroundMark x1="68594" y1="20972" x2="68594" y2="20972"/>
                        <a14:foregroundMark x1="69297" y1="18750" x2="69297" y2="18750"/>
                        <a14:foregroundMark x1="65391" y1="24028" x2="65391" y2="24028"/>
                        <a14:foregroundMark x1="50391" y1="19028" x2="50391" y2="19028"/>
                        <a14:foregroundMark x1="39844" y1="48333" x2="39844" y2="48333"/>
                        <a14:foregroundMark x1="51250" y1="49722" x2="51250" y2="49722"/>
                        <a14:foregroundMark x1="40000" y1="47639" x2="40000" y2="47639"/>
                        <a14:foregroundMark x1="40000" y1="47083" x2="40000" y2="47083"/>
                        <a14:foregroundMark x1="38281" y1="46111" x2="38281" y2="46111"/>
                        <a14:foregroundMark x1="40625" y1="45833" x2="40625" y2="45833"/>
                        <a14:foregroundMark x1="41250" y1="46250" x2="41250" y2="46250"/>
                        <a14:foregroundMark x1="42813" y1="46250" x2="42813" y2="46250"/>
                        <a14:foregroundMark x1="44297" y1="46111" x2="44297" y2="46111"/>
                        <a14:foregroundMark x1="46172" y1="45833" x2="46172" y2="45833"/>
                        <a14:foregroundMark x1="45313" y1="46111" x2="45313" y2="46111"/>
                        <a14:foregroundMark x1="45547" y1="48056" x2="45547" y2="48056"/>
                        <a14:foregroundMark x1="44531" y1="47917" x2="44531" y2="47917"/>
                        <a14:foregroundMark x1="60625" y1="24722" x2="60625" y2="24722"/>
                        <a14:foregroundMark x1="67500" y1="29444" x2="67500" y2="29444"/>
                        <a14:foregroundMark x1="23047" y1="90972" x2="23047" y2="90972"/>
                        <a14:foregroundMark x1="22969" y1="90000" x2="22969" y2="90000"/>
                        <a14:foregroundMark x1="24141" y1="90139" x2="24141" y2="90139"/>
                        <a14:foregroundMark x1="25000" y1="91806" x2="25000" y2="91806"/>
                        <a14:foregroundMark x1="27578" y1="91389" x2="27578" y2="91389"/>
                        <a14:foregroundMark x1="21094" y1="90139" x2="21094" y2="90139"/>
                        <a14:foregroundMark x1="27656" y1="90417" x2="27656" y2="90417"/>
                        <a14:foregroundMark x1="29688" y1="91111" x2="29688" y2="91111"/>
                        <a14:foregroundMark x1="31484" y1="90278" x2="31484" y2="90278"/>
                        <a14:foregroundMark x1="33828" y1="90278" x2="33828" y2="90278"/>
                        <a14:foregroundMark x1="33906" y1="92361" x2="33906" y2="92361"/>
                        <a14:foregroundMark x1="35234" y1="91528" x2="35234" y2="91528"/>
                        <a14:foregroundMark x1="33828" y1="91944" x2="33828" y2="91944"/>
                        <a14:foregroundMark x1="40469" y1="91111" x2="40469" y2="91111"/>
                        <a14:foregroundMark x1="42813" y1="90972" x2="42813" y2="90972"/>
                        <a14:foregroundMark x1="44844" y1="90556" x2="44844" y2="90556"/>
                        <a14:foregroundMark x1="47422" y1="90417" x2="47422" y2="90417"/>
                        <a14:foregroundMark x1="49297" y1="91806" x2="49297" y2="91806"/>
                        <a14:foregroundMark x1="51172" y1="91806" x2="51172" y2="91806"/>
                        <a14:foregroundMark x1="53438" y1="91528" x2="53438" y2="91528"/>
                        <a14:foregroundMark x1="54375" y1="91111" x2="54375" y2="91111"/>
                        <a14:foregroundMark x1="56250" y1="91528" x2="56250" y2="91528"/>
                        <a14:foregroundMark x1="58906" y1="91528" x2="58906" y2="91528"/>
                        <a14:foregroundMark x1="38438" y1="91806" x2="38438" y2="91806"/>
                        <a14:foregroundMark x1="61094" y1="90556" x2="61094" y2="90556"/>
                        <a14:foregroundMark x1="63281" y1="90972" x2="63281" y2="90972"/>
                        <a14:foregroundMark x1="65234" y1="91528" x2="65234" y2="91528"/>
                        <a14:foregroundMark x1="67969" y1="91250" x2="67969" y2="91250"/>
                        <a14:foregroundMark x1="69688" y1="91111" x2="69688" y2="91111"/>
                        <a14:foregroundMark x1="72031" y1="90556" x2="72031" y2="90556"/>
                        <a14:foregroundMark x1="73359" y1="91250" x2="73359" y2="91250"/>
                        <a14:foregroundMark x1="74375" y1="91667" x2="74375" y2="91667"/>
                        <a14:foregroundMark x1="75391" y1="90694" x2="75391" y2="90694"/>
                        <a14:foregroundMark x1="77266" y1="91111" x2="77266" y2="91111"/>
                        <a14:foregroundMark x1="40391" y1="82361" x2="40391" y2="82361"/>
                        <a14:foregroundMark x1="36406" y1="81528" x2="36406" y2="81528"/>
                        <a14:foregroundMark x1="40938" y1="86389" x2="40938" y2="86389"/>
                        <a14:foregroundMark x1="48125" y1="82500" x2="48125" y2="82500"/>
                        <a14:foregroundMark x1="51484" y1="84028" x2="51484" y2="84028"/>
                        <a14:foregroundMark x1="52109" y1="86111" x2="52109" y2="86111"/>
                        <a14:foregroundMark x1="48594" y1="86389" x2="48594" y2="86389"/>
                        <a14:foregroundMark x1="61406" y1="85000" x2="61406" y2="85000"/>
                        <a14:foregroundMark x1="40000" y1="76528" x2="40000" y2="76528"/>
                        <a14:foregroundMark x1="43906" y1="91111" x2="43906" y2="91111"/>
                        <a14:foregroundMark x1="49531" y1="53194" x2="49531" y2="53194"/>
                        <a14:foregroundMark x1="44531" y1="51111" x2="44531" y2="51111"/>
                        <a14:foregroundMark x1="43828" y1="50417" x2="43828" y2="50417"/>
                        <a14:foregroundMark x1="49141" y1="48750" x2="49141" y2="48750"/>
                        <a14:foregroundMark x1="53594" y1="49722" x2="53594" y2="49722"/>
                        <a14:foregroundMark x1="55391" y1="48333" x2="55391" y2="48333"/>
                        <a14:foregroundMark x1="57031" y1="47917" x2="57031" y2="47917"/>
                        <a14:foregroundMark x1="58594" y1="48194" x2="58594" y2="48194"/>
                        <a14:foregroundMark x1="60781" y1="48750" x2="60781" y2="48750"/>
                        <a14:foregroundMark x1="62422" y1="48056" x2="62422" y2="48056"/>
                        <a14:foregroundMark x1="48438" y1="48056" x2="48438" y2="48056"/>
                        <a14:foregroundMark x1="47656" y1="47917" x2="47656" y2="47917"/>
                        <a14:foregroundMark x1="51953" y1="47778" x2="51953" y2="47778"/>
                        <a14:foregroundMark x1="52656" y1="50694" x2="52656" y2="50694"/>
                        <a14:foregroundMark x1="57656" y1="46944" x2="57656" y2="46944"/>
                        <a14:foregroundMark x1="39063" y1="25972" x2="39063" y2="25972"/>
                        <a14:foregroundMark x1="62422" y1="9167" x2="62422" y2="9167"/>
                        <a14:foregroundMark x1="59844" y1="47639" x2="59844" y2="47639"/>
                        <a14:foregroundMark x1="59141" y1="49306" x2="59141" y2="49306"/>
                        <a14:foregroundMark x1="62187" y1="46111" x2="62187" y2="46111"/>
                        <a14:foregroundMark x1="61563" y1="48194" x2="61563" y2="48194"/>
                        <a14:foregroundMark x1="50469" y1="48472" x2="50469" y2="48472"/>
                        <a14:foregroundMark x1="53672" y1="47500" x2="53672" y2="47500"/>
                        <a14:foregroundMark x1="52656" y1="47639" x2="52656" y2="47639"/>
                        <a14:backgroundMark x1="21406" y1="91389" x2="21406" y2="91389"/>
                        <a14:backgroundMark x1="41250" y1="91528" x2="41250" y2="91528"/>
                      </a14:backgroundRemoval>
                    </a14:imgEffect>
                  </a14:imgLayer>
                </a14:imgProps>
              </a:ext>
              <a:ext uri="{28A0092B-C50C-407E-A947-70E740481C1C}">
                <a14:useLocalDpi xmlns:a14="http://schemas.microsoft.com/office/drawing/2010/main" val="0"/>
              </a:ext>
            </a:extLst>
          </a:blip>
          <a:stretch>
            <a:fillRect/>
          </a:stretch>
        </p:blipFill>
        <p:spPr>
          <a:xfrm>
            <a:off x="14859000" y="126171"/>
            <a:ext cx="2160240" cy="115212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20" y="-446224"/>
            <a:ext cx="3055231" cy="3055231"/>
          </a:xfrm>
          <a:prstGeom prst="rect">
            <a:avLst/>
          </a:prstGeom>
        </p:spPr>
      </p:pic>
    </p:spTree>
    <p:extLst>
      <p:ext uri="{BB962C8B-B14F-4D97-AF65-F5344CB8AC3E}">
        <p14:creationId xmlns:p14="http://schemas.microsoft.com/office/powerpoint/2010/main" val="125656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2 – Audit planning</a:t>
            </a:r>
          </a:p>
        </p:txBody>
      </p:sp>
      <p:pic>
        <p:nvPicPr>
          <p:cNvPr id="5" name="Content Placeholder 4">
            <a:extLst>
              <a:ext uri="{FF2B5EF4-FFF2-40B4-BE49-F238E27FC236}">
                <a16:creationId xmlns:a16="http://schemas.microsoft.com/office/drawing/2014/main" id="{698C61E3-8650-4B74-88DC-B9C6388D7585}"/>
              </a:ext>
            </a:extLst>
          </p:cNvPr>
          <p:cNvPicPr>
            <a:picLocks noGrp="1" noChangeAspect="1"/>
          </p:cNvPicPr>
          <p:nvPr>
            <p:ph idx="1"/>
          </p:nvPr>
        </p:nvPicPr>
        <p:blipFill>
          <a:blip r:embed="rId3"/>
          <a:stretch>
            <a:fillRect/>
          </a:stretch>
        </p:blipFill>
        <p:spPr>
          <a:xfrm>
            <a:off x="548921" y="952500"/>
            <a:ext cx="17168825" cy="9059862"/>
          </a:xfrm>
          <a:prstGeom prst="rect">
            <a:avLst/>
          </a:prstGeom>
        </p:spPr>
      </p:pic>
    </p:spTree>
    <p:extLst>
      <p:ext uri="{BB962C8B-B14F-4D97-AF65-F5344CB8AC3E}">
        <p14:creationId xmlns:p14="http://schemas.microsoft.com/office/powerpoint/2010/main" val="177004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2 – Note on Materiality</a:t>
            </a:r>
          </a:p>
        </p:txBody>
      </p:sp>
      <p:graphicFrame>
        <p:nvGraphicFramePr>
          <p:cNvPr id="6" name="Content Placeholder 5">
            <a:extLst>
              <a:ext uri="{FF2B5EF4-FFF2-40B4-BE49-F238E27FC236}">
                <a16:creationId xmlns:a16="http://schemas.microsoft.com/office/drawing/2014/main" id="{DC9127BD-8935-487C-8087-055578B4B03A}"/>
              </a:ext>
            </a:extLst>
          </p:cNvPr>
          <p:cNvGraphicFramePr>
            <a:graphicFrameLocks noGrp="1"/>
          </p:cNvGraphicFramePr>
          <p:nvPr>
            <p:ph idx="1"/>
            <p:extLst>
              <p:ext uri="{D42A27DB-BD31-4B8C-83A1-F6EECF244321}">
                <p14:modId xmlns:p14="http://schemas.microsoft.com/office/powerpoint/2010/main" val="2955730901"/>
              </p:ext>
            </p:extLst>
          </p:nvPr>
        </p:nvGraphicFramePr>
        <p:xfrm>
          <a:off x="533400" y="1562100"/>
          <a:ext cx="13715999" cy="3164681"/>
        </p:xfrm>
        <a:graphic>
          <a:graphicData uri="http://schemas.openxmlformats.org/drawingml/2006/table">
            <a:tbl>
              <a:tblPr firstRow="1" firstCol="1" bandRow="1">
                <a:tableStyleId>{5C22544A-7EE6-4342-B048-85BDC9FD1C3A}</a:tableStyleId>
              </a:tblPr>
              <a:tblGrid>
                <a:gridCol w="932687">
                  <a:extLst>
                    <a:ext uri="{9D8B030D-6E8A-4147-A177-3AD203B41FA5}">
                      <a16:colId xmlns:a16="http://schemas.microsoft.com/office/drawing/2014/main" val="1384339036"/>
                    </a:ext>
                  </a:extLst>
                </a:gridCol>
                <a:gridCol w="3280867">
                  <a:extLst>
                    <a:ext uri="{9D8B030D-6E8A-4147-A177-3AD203B41FA5}">
                      <a16:colId xmlns:a16="http://schemas.microsoft.com/office/drawing/2014/main" val="3663395516"/>
                    </a:ext>
                  </a:extLst>
                </a:gridCol>
                <a:gridCol w="1440180">
                  <a:extLst>
                    <a:ext uri="{9D8B030D-6E8A-4147-A177-3AD203B41FA5}">
                      <a16:colId xmlns:a16="http://schemas.microsoft.com/office/drawing/2014/main" val="1538509583"/>
                    </a:ext>
                  </a:extLst>
                </a:gridCol>
                <a:gridCol w="1571853">
                  <a:extLst>
                    <a:ext uri="{9D8B030D-6E8A-4147-A177-3AD203B41FA5}">
                      <a16:colId xmlns:a16="http://schemas.microsoft.com/office/drawing/2014/main" val="3586600615"/>
                    </a:ext>
                  </a:extLst>
                </a:gridCol>
                <a:gridCol w="1437437">
                  <a:extLst>
                    <a:ext uri="{9D8B030D-6E8A-4147-A177-3AD203B41FA5}">
                      <a16:colId xmlns:a16="http://schemas.microsoft.com/office/drawing/2014/main" val="2331285257"/>
                    </a:ext>
                  </a:extLst>
                </a:gridCol>
                <a:gridCol w="1571853">
                  <a:extLst>
                    <a:ext uri="{9D8B030D-6E8A-4147-A177-3AD203B41FA5}">
                      <a16:colId xmlns:a16="http://schemas.microsoft.com/office/drawing/2014/main" val="327465613"/>
                    </a:ext>
                  </a:extLst>
                </a:gridCol>
                <a:gridCol w="1569110">
                  <a:extLst>
                    <a:ext uri="{9D8B030D-6E8A-4147-A177-3AD203B41FA5}">
                      <a16:colId xmlns:a16="http://schemas.microsoft.com/office/drawing/2014/main" val="677375782"/>
                    </a:ext>
                  </a:extLst>
                </a:gridCol>
                <a:gridCol w="1912012">
                  <a:extLst>
                    <a:ext uri="{9D8B030D-6E8A-4147-A177-3AD203B41FA5}">
                      <a16:colId xmlns:a16="http://schemas.microsoft.com/office/drawing/2014/main" val="3000979430"/>
                    </a:ext>
                  </a:extLst>
                </a:gridCol>
              </a:tblGrid>
              <a:tr h="302506">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3">
                  <a:txBody>
                    <a:bodyPr/>
                    <a:lstStyle/>
                    <a:p>
                      <a:pPr marL="0" marR="0" algn="r">
                        <a:lnSpc>
                          <a:spcPts val="1300"/>
                        </a:lnSpc>
                        <a:spcBef>
                          <a:spcPts val="300"/>
                        </a:spcBef>
                        <a:spcAft>
                          <a:spcPts val="300"/>
                        </a:spcAft>
                      </a:pPr>
                      <a:r>
                        <a:rPr lang="en-IN" sz="1100">
                          <a:effectLst/>
                        </a:rPr>
                        <a:t>(Amount in Millions)</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229024"/>
                  </a:ext>
                </a:extLst>
              </a:tr>
              <a:tr h="744631">
                <a:tc>
                  <a:txBody>
                    <a:bodyPr/>
                    <a:lstStyle/>
                    <a:p>
                      <a:pPr marL="0" marR="0" algn="ctr">
                        <a:lnSpc>
                          <a:spcPts val="1300"/>
                        </a:lnSpc>
                        <a:spcBef>
                          <a:spcPts val="300"/>
                        </a:spcBef>
                        <a:spcAft>
                          <a:spcPts val="300"/>
                        </a:spcAft>
                      </a:pPr>
                      <a:r>
                        <a:rPr lang="en-IN" sz="1100">
                          <a:effectLst/>
                        </a:rPr>
                        <a:t>S.</a:t>
                      </a:r>
                      <a:endParaRPr lang="en-US" sz="1200">
                        <a:effectLst/>
                      </a:endParaRPr>
                    </a:p>
                    <a:p>
                      <a:pPr marL="0" marR="0" algn="ctr">
                        <a:lnSpc>
                          <a:spcPts val="1300"/>
                        </a:lnSpc>
                        <a:spcBef>
                          <a:spcPts val="300"/>
                        </a:spcBef>
                        <a:spcAft>
                          <a:spcPts val="300"/>
                        </a:spcAft>
                      </a:pPr>
                      <a:r>
                        <a:rPr lang="en-IN" sz="1100">
                          <a:effectLst/>
                        </a:rPr>
                        <a:t>No.</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Particulars</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Amount</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 Consider-ed</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Overall materi-ality</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Planning materi-ality</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 Consider-ed</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ts val="1300"/>
                        </a:lnSpc>
                        <a:spcBef>
                          <a:spcPts val="300"/>
                        </a:spcBef>
                        <a:spcAft>
                          <a:spcPts val="300"/>
                        </a:spcAft>
                      </a:pPr>
                      <a:r>
                        <a:rPr lang="en-IN" sz="1100">
                          <a:effectLst/>
                        </a:rPr>
                        <a:t>Perfor-mance Materiality</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621577615"/>
                  </a:ext>
                </a:extLst>
              </a:tr>
              <a:tr h="302506">
                <a:tc>
                  <a:txBody>
                    <a:bodyPr/>
                    <a:lstStyle/>
                    <a:p>
                      <a:pPr marL="0" marR="0" algn="just">
                        <a:lnSpc>
                          <a:spcPts val="1300"/>
                        </a:lnSpc>
                        <a:spcBef>
                          <a:spcPts val="300"/>
                        </a:spcBef>
                        <a:spcAft>
                          <a:spcPts val="300"/>
                        </a:spcAft>
                      </a:pPr>
                      <a:r>
                        <a:rPr lang="en-IN" sz="1100">
                          <a:effectLst/>
                        </a:rPr>
                        <a:t>1</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a:effectLst/>
                        </a:rPr>
                        <a:t>On the basis of Revenue (net)</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264334259"/>
                  </a:ext>
                </a:extLst>
              </a:tr>
              <a:tr h="907519">
                <a:tc>
                  <a:txBody>
                    <a:bodyPr/>
                    <a:lstStyle/>
                    <a:p>
                      <a:pPr marL="0" marR="0" algn="just">
                        <a:lnSpc>
                          <a:spcPts val="1300"/>
                        </a:lnSpc>
                        <a:spcBef>
                          <a:spcPts val="300"/>
                        </a:spcBef>
                        <a:spcAft>
                          <a:spcPts val="300"/>
                        </a:spcAft>
                      </a:pPr>
                      <a:r>
                        <a:rPr lang="en-IN" sz="1100">
                          <a:effectLst/>
                        </a:rPr>
                        <a:t>2</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a:effectLst/>
                        </a:rPr>
                        <a:t>On the basis of Assets (Property, Plant and Equipment)</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647419422"/>
                  </a:ext>
                </a:extLst>
              </a:tr>
              <a:tr h="302506">
                <a:tc>
                  <a:txBody>
                    <a:bodyPr/>
                    <a:lstStyle/>
                    <a:p>
                      <a:pPr marL="0" marR="0" algn="just">
                        <a:lnSpc>
                          <a:spcPts val="1300"/>
                        </a:lnSpc>
                        <a:spcBef>
                          <a:spcPts val="300"/>
                        </a:spcBef>
                        <a:spcAft>
                          <a:spcPts val="300"/>
                        </a:spcAft>
                      </a:pPr>
                      <a:r>
                        <a:rPr lang="en-IN" sz="1100">
                          <a:effectLst/>
                        </a:rPr>
                        <a:t>3</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a:effectLst/>
                        </a:rPr>
                        <a:t>On the basis of Profit before Tax</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50505508"/>
                  </a:ext>
                </a:extLst>
              </a:tr>
              <a:tr h="605013">
                <a:tc>
                  <a:txBody>
                    <a:bodyPr/>
                    <a:lstStyle/>
                    <a:p>
                      <a:pPr marL="0" marR="0" algn="just">
                        <a:lnSpc>
                          <a:spcPts val="1300"/>
                        </a:lnSpc>
                        <a:spcBef>
                          <a:spcPts val="300"/>
                        </a:spcBef>
                        <a:spcAft>
                          <a:spcPts val="300"/>
                        </a:spcAft>
                      </a:pPr>
                      <a:r>
                        <a:rPr lang="en-IN" sz="1100">
                          <a:effectLst/>
                        </a:rPr>
                        <a:t>4</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a:effectLst/>
                        </a:rPr>
                        <a:t>Clearly Trivial Threshold (Refer Note given below)</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lnSpc>
                          <a:spcPts val="1300"/>
                        </a:lnSpc>
                        <a:spcBef>
                          <a:spcPts val="300"/>
                        </a:spcBef>
                        <a:spcAft>
                          <a:spcPts val="300"/>
                        </a:spcAft>
                      </a:pPr>
                      <a:r>
                        <a:rPr lang="en-IN" sz="1100" u="none" strike="noStrike" dirty="0">
                          <a:effectLst/>
                        </a:rPr>
                        <a:t> </a:t>
                      </a:r>
                      <a:endParaRPr lang="en-US" sz="1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52108989"/>
                  </a:ext>
                </a:extLst>
              </a:tr>
            </a:tbl>
          </a:graphicData>
        </a:graphic>
      </p:graphicFrame>
      <p:graphicFrame>
        <p:nvGraphicFramePr>
          <p:cNvPr id="7" name="Table 6">
            <a:extLst>
              <a:ext uri="{FF2B5EF4-FFF2-40B4-BE49-F238E27FC236}">
                <a16:creationId xmlns:a16="http://schemas.microsoft.com/office/drawing/2014/main" id="{4703B1C3-EAD2-401B-BFD1-BF4E2D3D44CB}"/>
              </a:ext>
            </a:extLst>
          </p:cNvPr>
          <p:cNvGraphicFramePr>
            <a:graphicFrameLocks noGrp="1"/>
          </p:cNvGraphicFramePr>
          <p:nvPr>
            <p:extLst>
              <p:ext uri="{D42A27DB-BD31-4B8C-83A1-F6EECF244321}">
                <p14:modId xmlns:p14="http://schemas.microsoft.com/office/powerpoint/2010/main" val="3662298673"/>
              </p:ext>
            </p:extLst>
          </p:nvPr>
        </p:nvGraphicFramePr>
        <p:xfrm>
          <a:off x="557783" y="5067300"/>
          <a:ext cx="13691616" cy="2362200"/>
        </p:xfrm>
        <a:graphic>
          <a:graphicData uri="http://schemas.openxmlformats.org/drawingml/2006/table">
            <a:tbl>
              <a:tblPr firstRow="1" firstCol="1" bandRow="1">
                <a:tableStyleId>{5C22544A-7EE6-4342-B048-85BDC9FD1C3A}</a:tableStyleId>
              </a:tblPr>
              <a:tblGrid>
                <a:gridCol w="6845808">
                  <a:extLst>
                    <a:ext uri="{9D8B030D-6E8A-4147-A177-3AD203B41FA5}">
                      <a16:colId xmlns:a16="http://schemas.microsoft.com/office/drawing/2014/main" val="2443580796"/>
                    </a:ext>
                  </a:extLst>
                </a:gridCol>
                <a:gridCol w="6845808">
                  <a:extLst>
                    <a:ext uri="{9D8B030D-6E8A-4147-A177-3AD203B41FA5}">
                      <a16:colId xmlns:a16="http://schemas.microsoft.com/office/drawing/2014/main" val="427730133"/>
                    </a:ext>
                  </a:extLst>
                </a:gridCol>
              </a:tblGrid>
              <a:tr h="1371600">
                <a:tc>
                  <a:txBody>
                    <a:bodyPr/>
                    <a:lstStyle/>
                    <a:p>
                      <a:pPr marL="0" marR="0">
                        <a:lnSpc>
                          <a:spcPts val="1300"/>
                        </a:lnSpc>
                        <a:spcBef>
                          <a:spcPts val="200"/>
                        </a:spcBef>
                        <a:spcAft>
                          <a:spcPts val="200"/>
                        </a:spcAft>
                      </a:pPr>
                      <a:r>
                        <a:rPr lang="en-IN" sz="1100" dirty="0">
                          <a:effectLst/>
                        </a:rPr>
                        <a:t>Materiality Considered: </a:t>
                      </a:r>
                      <a:br>
                        <a:rPr lang="en-IN" sz="1100" dirty="0">
                          <a:effectLst/>
                        </a:rPr>
                      </a:br>
                      <a:r>
                        <a:rPr lang="en-IN" sz="1100" dirty="0">
                          <a:effectLst/>
                        </a:rPr>
                        <a:t>On the basis of Revenue -</a:t>
                      </a:r>
                      <a:endParaRPr lang="en-US" sz="1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nSpc>
                          <a:spcPts val="1300"/>
                        </a:lnSpc>
                        <a:spcBef>
                          <a:spcPts val="200"/>
                        </a:spcBef>
                        <a:spcAft>
                          <a:spcPts val="200"/>
                        </a:spcAft>
                      </a:pPr>
                      <a:r>
                        <a:rPr lang="en-IN" sz="1100" dirty="0">
                          <a:effectLst/>
                        </a:rPr>
                        <a:t> </a:t>
                      </a:r>
                      <a:endParaRPr lang="en-US" sz="1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199474457"/>
                  </a:ext>
                </a:extLst>
              </a:tr>
              <a:tr h="330200">
                <a:tc>
                  <a:txBody>
                    <a:bodyPr/>
                    <a:lstStyle/>
                    <a:p>
                      <a:pPr marL="0" marR="0" algn="just">
                        <a:lnSpc>
                          <a:spcPts val="1300"/>
                        </a:lnSpc>
                        <a:spcBef>
                          <a:spcPts val="200"/>
                        </a:spcBef>
                        <a:spcAft>
                          <a:spcPts val="200"/>
                        </a:spcAft>
                      </a:pPr>
                      <a:r>
                        <a:rPr lang="en-IN" sz="1100">
                          <a:effectLst/>
                        </a:rPr>
                        <a:t>Overall Materiality</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200"/>
                        </a:spcBef>
                        <a:spcAft>
                          <a:spcPts val="200"/>
                        </a:spcAft>
                      </a:pPr>
                      <a:r>
                        <a:rPr lang="en-IN" sz="1100">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20404166"/>
                  </a:ext>
                </a:extLst>
              </a:tr>
              <a:tr h="330200">
                <a:tc>
                  <a:txBody>
                    <a:bodyPr/>
                    <a:lstStyle/>
                    <a:p>
                      <a:pPr marL="0" marR="0" algn="just">
                        <a:lnSpc>
                          <a:spcPts val="1300"/>
                        </a:lnSpc>
                        <a:spcBef>
                          <a:spcPts val="200"/>
                        </a:spcBef>
                        <a:spcAft>
                          <a:spcPts val="200"/>
                        </a:spcAft>
                      </a:pPr>
                      <a:r>
                        <a:rPr lang="en-IN" sz="1100">
                          <a:effectLst/>
                        </a:rPr>
                        <a:t>Planning Materiality</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200"/>
                        </a:spcBef>
                        <a:spcAft>
                          <a:spcPts val="200"/>
                        </a:spcAft>
                      </a:pPr>
                      <a:r>
                        <a:rPr lang="en-IN" sz="1100">
                          <a:effectLst/>
                        </a:rPr>
                        <a:t>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723880654"/>
                  </a:ext>
                </a:extLst>
              </a:tr>
              <a:tr h="330200">
                <a:tc>
                  <a:txBody>
                    <a:bodyPr/>
                    <a:lstStyle/>
                    <a:p>
                      <a:pPr marL="0" marR="0" algn="just">
                        <a:lnSpc>
                          <a:spcPts val="1300"/>
                        </a:lnSpc>
                        <a:spcBef>
                          <a:spcPts val="200"/>
                        </a:spcBef>
                        <a:spcAft>
                          <a:spcPts val="200"/>
                        </a:spcAft>
                      </a:pPr>
                      <a:r>
                        <a:rPr lang="en-IN" sz="1100">
                          <a:effectLst/>
                        </a:rPr>
                        <a:t>Performance Materiality </a:t>
                      </a:r>
                      <a:endParaRPr lang="en-US" sz="12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200"/>
                        </a:spcBef>
                        <a:spcAft>
                          <a:spcPts val="200"/>
                        </a:spcAft>
                      </a:pPr>
                      <a:r>
                        <a:rPr lang="en-IN" sz="1100" dirty="0">
                          <a:effectLst/>
                        </a:rPr>
                        <a:t> </a:t>
                      </a:r>
                      <a:endParaRPr lang="en-US" sz="1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08148220"/>
                  </a:ext>
                </a:extLst>
              </a:tr>
            </a:tbl>
          </a:graphicData>
        </a:graphic>
      </p:graphicFrame>
    </p:spTree>
    <p:extLst>
      <p:ext uri="{BB962C8B-B14F-4D97-AF65-F5344CB8AC3E}">
        <p14:creationId xmlns:p14="http://schemas.microsoft.com/office/powerpoint/2010/main" val="9416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2 – Preliminary Analytical Review</a:t>
            </a:r>
          </a:p>
        </p:txBody>
      </p:sp>
      <p:pic>
        <p:nvPicPr>
          <p:cNvPr id="6" name="Content Placeholder 5">
            <a:extLst>
              <a:ext uri="{FF2B5EF4-FFF2-40B4-BE49-F238E27FC236}">
                <a16:creationId xmlns:a16="http://schemas.microsoft.com/office/drawing/2014/main" id="{6E9E3B0B-294B-4EF8-A184-6FF98DCBF2BC}"/>
              </a:ext>
            </a:extLst>
          </p:cNvPr>
          <p:cNvPicPr>
            <a:picLocks noGrp="1" noChangeAspect="1"/>
          </p:cNvPicPr>
          <p:nvPr>
            <p:ph idx="1"/>
          </p:nvPr>
        </p:nvPicPr>
        <p:blipFill>
          <a:blip r:embed="rId3"/>
          <a:stretch>
            <a:fillRect/>
          </a:stretch>
        </p:blipFill>
        <p:spPr>
          <a:xfrm>
            <a:off x="457200" y="952500"/>
            <a:ext cx="16916400" cy="8839200"/>
          </a:xfrm>
          <a:prstGeom prst="rect">
            <a:avLst/>
          </a:prstGeom>
        </p:spPr>
      </p:pic>
    </p:spTree>
    <p:extLst>
      <p:ext uri="{BB962C8B-B14F-4D97-AF65-F5344CB8AC3E}">
        <p14:creationId xmlns:p14="http://schemas.microsoft.com/office/powerpoint/2010/main" val="24838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2 – Audit team</a:t>
            </a:r>
          </a:p>
        </p:txBody>
      </p:sp>
      <p:pic>
        <p:nvPicPr>
          <p:cNvPr id="5" name="Content Placeholder 4">
            <a:extLst>
              <a:ext uri="{FF2B5EF4-FFF2-40B4-BE49-F238E27FC236}">
                <a16:creationId xmlns:a16="http://schemas.microsoft.com/office/drawing/2014/main" id="{6582EADE-5D02-4BE6-AF37-28766F07C7D4}"/>
              </a:ext>
            </a:extLst>
          </p:cNvPr>
          <p:cNvPicPr>
            <a:picLocks noGrp="1" noChangeAspect="1"/>
          </p:cNvPicPr>
          <p:nvPr>
            <p:ph idx="1"/>
          </p:nvPr>
        </p:nvPicPr>
        <p:blipFill>
          <a:blip r:embed="rId3"/>
          <a:stretch>
            <a:fillRect/>
          </a:stretch>
        </p:blipFill>
        <p:spPr>
          <a:xfrm>
            <a:off x="548922" y="1028700"/>
            <a:ext cx="16900878" cy="8839200"/>
          </a:xfrm>
          <a:prstGeom prst="rect">
            <a:avLst/>
          </a:prstGeom>
        </p:spPr>
      </p:pic>
    </p:spTree>
    <p:extLst>
      <p:ext uri="{BB962C8B-B14F-4D97-AF65-F5344CB8AC3E}">
        <p14:creationId xmlns:p14="http://schemas.microsoft.com/office/powerpoint/2010/main" val="55817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2 – Audit Schedule</a:t>
            </a:r>
          </a:p>
        </p:txBody>
      </p:sp>
      <p:pic>
        <p:nvPicPr>
          <p:cNvPr id="6" name="Content Placeholder 5">
            <a:extLst>
              <a:ext uri="{FF2B5EF4-FFF2-40B4-BE49-F238E27FC236}">
                <a16:creationId xmlns:a16="http://schemas.microsoft.com/office/drawing/2014/main" id="{A66815CB-1909-4665-A1CF-5F20128A873F}"/>
              </a:ext>
            </a:extLst>
          </p:cNvPr>
          <p:cNvPicPr>
            <a:picLocks noGrp="1" noChangeAspect="1"/>
          </p:cNvPicPr>
          <p:nvPr>
            <p:ph idx="1"/>
          </p:nvPr>
        </p:nvPicPr>
        <p:blipFill>
          <a:blip r:embed="rId3"/>
          <a:stretch>
            <a:fillRect/>
          </a:stretch>
        </p:blipFill>
        <p:spPr>
          <a:xfrm>
            <a:off x="548922" y="952500"/>
            <a:ext cx="16672278" cy="8763000"/>
          </a:xfrm>
          <a:prstGeom prst="rect">
            <a:avLst/>
          </a:prstGeom>
        </p:spPr>
      </p:pic>
    </p:spTree>
    <p:extLst>
      <p:ext uri="{BB962C8B-B14F-4D97-AF65-F5344CB8AC3E}">
        <p14:creationId xmlns:p14="http://schemas.microsoft.com/office/powerpoint/2010/main" val="181415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611600" cy="1143000"/>
          </a:xfrm>
        </p:spPr>
        <p:txBody>
          <a:bodyPr/>
          <a:lstStyle/>
          <a:p>
            <a:r>
              <a:rPr lang="en-US" b="1" dirty="0"/>
              <a:t>Risk Analysis </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a:bodyPr>
          <a:lstStyle/>
          <a:p>
            <a:r>
              <a:rPr lang="en-US" dirty="0"/>
              <a:t>Significant Risks and Planned Procedures </a:t>
            </a:r>
            <a:r>
              <a:rPr lang="en-US" dirty="0" err="1"/>
              <a:t>headwise</a:t>
            </a:r>
            <a:endParaRPr lang="en-US" dirty="0"/>
          </a:p>
          <a:p>
            <a:pPr marL="0" indent="0">
              <a:buNone/>
            </a:pPr>
            <a:endParaRPr lang="en-US" dirty="0"/>
          </a:p>
          <a:p>
            <a:r>
              <a:rPr lang="en-US" dirty="0"/>
              <a:t>Fraud risk (if any)</a:t>
            </a:r>
          </a:p>
          <a:p>
            <a:pPr marL="0" indent="0">
              <a:buNone/>
            </a:pPr>
            <a:endParaRPr lang="en-US" dirty="0"/>
          </a:p>
          <a:p>
            <a:r>
              <a:rPr lang="en-US" dirty="0"/>
              <a:t>Testing </a:t>
            </a:r>
            <a:r>
              <a:rPr lang="en-US" dirty="0" err="1"/>
              <a:t>Stategy</a:t>
            </a:r>
            <a:r>
              <a:rPr lang="en-US" dirty="0"/>
              <a:t> – BS and PL</a:t>
            </a:r>
          </a:p>
          <a:p>
            <a:pPr marL="0" indent="0">
              <a:buNone/>
            </a:pPr>
            <a:endParaRPr lang="en-US" dirty="0"/>
          </a:p>
          <a:p>
            <a:r>
              <a:rPr lang="en-US" dirty="0"/>
              <a:t>Variance Analysis – BS and PL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539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b="1" dirty="0"/>
              <a:t>Chapter 3 – Significant Risks &amp; Planned procedures</a:t>
            </a:r>
          </a:p>
        </p:txBody>
      </p:sp>
      <p:pic>
        <p:nvPicPr>
          <p:cNvPr id="8" name="Content Placeholder 7">
            <a:extLst>
              <a:ext uri="{FF2B5EF4-FFF2-40B4-BE49-F238E27FC236}">
                <a16:creationId xmlns:a16="http://schemas.microsoft.com/office/drawing/2014/main" id="{09D99C60-436B-4987-9D5F-78BD226583A4}"/>
              </a:ext>
            </a:extLst>
          </p:cNvPr>
          <p:cNvPicPr>
            <a:picLocks noGrp="1" noChangeAspect="1"/>
          </p:cNvPicPr>
          <p:nvPr>
            <p:ph idx="1"/>
          </p:nvPr>
        </p:nvPicPr>
        <p:blipFill>
          <a:blip r:embed="rId3"/>
          <a:stretch>
            <a:fillRect/>
          </a:stretch>
        </p:blipFill>
        <p:spPr>
          <a:xfrm>
            <a:off x="548921" y="952500"/>
            <a:ext cx="17129479" cy="8686800"/>
          </a:xfrm>
          <a:prstGeom prst="rect">
            <a:avLst/>
          </a:prstGeom>
        </p:spPr>
      </p:pic>
    </p:spTree>
    <p:extLst>
      <p:ext uri="{BB962C8B-B14F-4D97-AF65-F5344CB8AC3E}">
        <p14:creationId xmlns:p14="http://schemas.microsoft.com/office/powerpoint/2010/main" val="247577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3 – Fraud Risk</a:t>
            </a:r>
          </a:p>
        </p:txBody>
      </p:sp>
      <p:pic>
        <p:nvPicPr>
          <p:cNvPr id="5" name="Content Placeholder 4">
            <a:extLst>
              <a:ext uri="{FF2B5EF4-FFF2-40B4-BE49-F238E27FC236}">
                <a16:creationId xmlns:a16="http://schemas.microsoft.com/office/drawing/2014/main" id="{9709139A-85D4-4D4A-B1DD-D6FDA5AD6337}"/>
              </a:ext>
            </a:extLst>
          </p:cNvPr>
          <p:cNvPicPr>
            <a:picLocks noGrp="1" noChangeAspect="1"/>
          </p:cNvPicPr>
          <p:nvPr>
            <p:ph idx="1"/>
          </p:nvPr>
        </p:nvPicPr>
        <p:blipFill>
          <a:blip r:embed="rId3"/>
          <a:stretch>
            <a:fillRect/>
          </a:stretch>
        </p:blipFill>
        <p:spPr>
          <a:xfrm>
            <a:off x="548922" y="1181100"/>
            <a:ext cx="17205678" cy="8458200"/>
          </a:xfrm>
          <a:prstGeom prst="rect">
            <a:avLst/>
          </a:prstGeom>
        </p:spPr>
      </p:pic>
    </p:spTree>
    <p:extLst>
      <p:ext uri="{BB962C8B-B14F-4D97-AF65-F5344CB8AC3E}">
        <p14:creationId xmlns:p14="http://schemas.microsoft.com/office/powerpoint/2010/main" val="394979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3 – Testing Strategy- BS and PL</a:t>
            </a:r>
          </a:p>
        </p:txBody>
      </p:sp>
      <p:pic>
        <p:nvPicPr>
          <p:cNvPr id="6" name="Content Placeholder 5">
            <a:extLst>
              <a:ext uri="{FF2B5EF4-FFF2-40B4-BE49-F238E27FC236}">
                <a16:creationId xmlns:a16="http://schemas.microsoft.com/office/drawing/2014/main" id="{283DE16D-67A7-4350-BC5B-7B1C8D177BCF}"/>
              </a:ext>
            </a:extLst>
          </p:cNvPr>
          <p:cNvPicPr>
            <a:picLocks noGrp="1" noChangeAspect="1"/>
          </p:cNvPicPr>
          <p:nvPr>
            <p:ph idx="1"/>
          </p:nvPr>
        </p:nvPicPr>
        <p:blipFill>
          <a:blip r:embed="rId3"/>
          <a:stretch>
            <a:fillRect/>
          </a:stretch>
        </p:blipFill>
        <p:spPr>
          <a:xfrm>
            <a:off x="548922" y="952500"/>
            <a:ext cx="17358078" cy="8153400"/>
          </a:xfrm>
          <a:prstGeom prst="rect">
            <a:avLst/>
          </a:prstGeom>
        </p:spPr>
      </p:pic>
    </p:spTree>
    <p:extLst>
      <p:ext uri="{BB962C8B-B14F-4D97-AF65-F5344CB8AC3E}">
        <p14:creationId xmlns:p14="http://schemas.microsoft.com/office/powerpoint/2010/main" val="94125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3 – Variance Analysis – BS &amp; PL</a:t>
            </a:r>
          </a:p>
        </p:txBody>
      </p:sp>
      <p:pic>
        <p:nvPicPr>
          <p:cNvPr id="7" name="Content Placeholder 6">
            <a:extLst>
              <a:ext uri="{FF2B5EF4-FFF2-40B4-BE49-F238E27FC236}">
                <a16:creationId xmlns:a16="http://schemas.microsoft.com/office/drawing/2014/main" id="{46EC6E5E-5AC4-420E-9821-78711F625B17}"/>
              </a:ext>
            </a:extLst>
          </p:cNvPr>
          <p:cNvPicPr>
            <a:picLocks noGrp="1" noChangeAspect="1"/>
          </p:cNvPicPr>
          <p:nvPr>
            <p:ph idx="1"/>
          </p:nvPr>
        </p:nvPicPr>
        <p:blipFill>
          <a:blip r:embed="rId3"/>
          <a:stretch>
            <a:fillRect/>
          </a:stretch>
        </p:blipFill>
        <p:spPr>
          <a:xfrm>
            <a:off x="548922" y="1181100"/>
            <a:ext cx="17205678" cy="8001000"/>
          </a:xfrm>
          <a:prstGeom prst="rect">
            <a:avLst/>
          </a:prstGeom>
        </p:spPr>
      </p:pic>
    </p:spTree>
    <p:extLst>
      <p:ext uri="{BB962C8B-B14F-4D97-AF65-F5344CB8AC3E}">
        <p14:creationId xmlns:p14="http://schemas.microsoft.com/office/powerpoint/2010/main" val="180992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29893"/>
            <a:ext cx="18282584" cy="10287000"/>
          </a:xfrm>
          <a:prstGeom prst="rect">
            <a:avLst/>
          </a:prstGeom>
        </p:spPr>
      </p:pic>
      <p:sp>
        <p:nvSpPr>
          <p:cNvPr id="8" name="Title 1"/>
          <p:cNvSpPr>
            <a:spLocks noGrp="1"/>
          </p:cNvSpPr>
          <p:nvPr>
            <p:ph type="ctrTitle"/>
          </p:nvPr>
        </p:nvSpPr>
        <p:spPr>
          <a:xfrm>
            <a:off x="2135161" y="218598"/>
            <a:ext cx="15265696" cy="129614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a:r>
              <a:rPr lang="en-IN" sz="4200" b="1" dirty="0">
                <a:ln w="50800"/>
                <a:latin typeface="Georgia" panose="02040502050405020303" pitchFamily="18" charset="0"/>
              </a:rPr>
              <a:t>The Institute of Chartered Accountants of India</a:t>
            </a:r>
            <a:br>
              <a:rPr lang="en-IN" sz="4800" dirty="0">
                <a:ln w="50800"/>
                <a:latin typeface="Georgia" panose="02040502050405020303" pitchFamily="18" charset="0"/>
              </a:rPr>
            </a:br>
            <a:r>
              <a:rPr lang="en-IN" sz="2400" dirty="0">
                <a:ln w="50800"/>
                <a:latin typeface="Georgia" panose="02040502050405020303" pitchFamily="18" charset="0"/>
              </a:rPr>
              <a:t>(Set up by an Act of Parliament)</a:t>
            </a:r>
          </a:p>
        </p:txBody>
      </p:sp>
      <p:sp>
        <p:nvSpPr>
          <p:cNvPr id="9" name="TextBox 8"/>
          <p:cNvSpPr txBox="1"/>
          <p:nvPr/>
        </p:nvSpPr>
        <p:spPr>
          <a:xfrm>
            <a:off x="1152128" y="1975149"/>
            <a:ext cx="16344800" cy="3139321"/>
          </a:xfrm>
          <a:prstGeom prst="rect">
            <a:avLst/>
          </a:prstGeom>
          <a:noFill/>
        </p:spPr>
        <p:txBody>
          <a:bodyPr wrap="square" lIns="182880" tIns="91440" rIns="182880" bIns="91440" rtlCol="0">
            <a:spAutoFit/>
          </a:bodyPr>
          <a:lstStyle/>
          <a:p>
            <a:pPr algn="ctr"/>
            <a:endParaRPr lang="en-IN" sz="4800" b="1" dirty="0">
              <a:latin typeface="Georgia" panose="02040502050405020303" pitchFamily="18" charset="0"/>
            </a:endParaRPr>
          </a:p>
          <a:p>
            <a:pPr algn="ctr"/>
            <a:endParaRPr lang="en-IN" sz="4800" b="1" dirty="0">
              <a:latin typeface="Georgia" panose="02040502050405020303" pitchFamily="18" charset="0"/>
            </a:endParaRPr>
          </a:p>
          <a:p>
            <a:pPr algn="ctr"/>
            <a:endParaRPr lang="en-IN" sz="4800" b="1" dirty="0">
              <a:latin typeface="Georgia" panose="02040502050405020303" pitchFamily="18" charset="0"/>
            </a:endParaRPr>
          </a:p>
          <a:p>
            <a:pPr algn="ctr"/>
            <a:r>
              <a:rPr lang="en-IN" sz="4800" b="1" dirty="0">
                <a:latin typeface="Georgia" panose="02040502050405020303" pitchFamily="18" charset="0"/>
              </a:rPr>
              <a:t>Audit and documentation - SMEs</a:t>
            </a:r>
          </a:p>
        </p:txBody>
      </p:sp>
      <p:sp>
        <p:nvSpPr>
          <p:cNvPr id="12" name="TextBox 11"/>
          <p:cNvSpPr txBox="1"/>
          <p:nvPr/>
        </p:nvSpPr>
        <p:spPr>
          <a:xfrm>
            <a:off x="1187625" y="4019336"/>
            <a:ext cx="16213232" cy="3262432"/>
          </a:xfrm>
          <a:prstGeom prst="rect">
            <a:avLst/>
          </a:prstGeom>
          <a:noFill/>
        </p:spPr>
        <p:txBody>
          <a:bodyPr wrap="square" lIns="182880" tIns="91440" rIns="182880" bIns="91440" rtlCol="0">
            <a:spAutoFit/>
          </a:bodyPr>
          <a:lstStyle/>
          <a:p>
            <a:pPr algn="ctr"/>
            <a:r>
              <a:rPr lang="en-IN" sz="4000" b="1" dirty="0">
                <a:latin typeface="Georgia" panose="02040502050405020303" pitchFamily="18" charset="0"/>
              </a:rPr>
              <a:t> </a:t>
            </a:r>
          </a:p>
          <a:p>
            <a:pPr algn="ctr"/>
            <a:endParaRPr lang="en-IN" sz="4000" b="1" dirty="0">
              <a:latin typeface="Georgia" panose="02040502050405020303" pitchFamily="18" charset="0"/>
            </a:endParaRPr>
          </a:p>
          <a:p>
            <a:pPr algn="ctr"/>
            <a:endParaRPr lang="en-IN" sz="4000" b="1" dirty="0">
              <a:latin typeface="Georgia" panose="02040502050405020303" pitchFamily="18" charset="0"/>
            </a:endParaRPr>
          </a:p>
          <a:p>
            <a:pPr algn="ctr"/>
            <a:endParaRPr lang="en-IN" sz="4000" b="1" dirty="0">
              <a:latin typeface="Georgia" panose="02040502050405020303" pitchFamily="18" charset="0"/>
            </a:endParaRPr>
          </a:p>
          <a:p>
            <a:pPr algn="ctr"/>
            <a:r>
              <a:rPr lang="en-IN" sz="4000" b="1" dirty="0">
                <a:latin typeface="Georgia" panose="02040502050405020303" pitchFamily="18" charset="0"/>
              </a:rPr>
              <a:t>22.12.2023</a:t>
            </a:r>
            <a:endParaRPr lang="en-IN" sz="4000" dirty="0">
              <a:latin typeface="Georgia" panose="02040502050405020303"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2832" y="126171"/>
            <a:ext cx="1584176" cy="955221"/>
          </a:xfrm>
          <a:prstGeom prst="rect">
            <a:avLst/>
          </a:prstGeom>
        </p:spPr>
      </p:pic>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ackgroundRemoval t="9167" b="92222" l="10000" r="90000">
                        <a14:foregroundMark x1="61875" y1="24306" x2="61875" y2="24306"/>
                        <a14:foregroundMark x1="62187" y1="18333" x2="61875" y2="29167"/>
                        <a14:foregroundMark x1="66094" y1="16667" x2="66094" y2="16667"/>
                        <a14:foregroundMark x1="60078" y1="14028" x2="65234" y2="17778"/>
                        <a14:foregroundMark x1="59453" y1="25278" x2="59453" y2="23194"/>
                        <a14:foregroundMark x1="49766" y1="25278" x2="49766" y2="25278"/>
                        <a14:foregroundMark x1="44844" y1="33472" x2="44844" y2="33472"/>
                        <a14:foregroundMark x1="44844" y1="37361" x2="44844" y2="37361"/>
                        <a14:foregroundMark x1="55156" y1="23056" x2="55156" y2="23056"/>
                        <a14:foregroundMark x1="56563" y1="24444" x2="56563" y2="24444"/>
                        <a14:foregroundMark x1="65625" y1="26528" x2="65625" y2="26528"/>
                        <a14:foregroundMark x1="63672" y1="24444" x2="63672" y2="24444"/>
                        <a14:foregroundMark x1="60469" y1="21806" x2="60469" y2="21806"/>
                        <a14:foregroundMark x1="69063" y1="22639" x2="69063" y2="22639"/>
                        <a14:foregroundMark x1="68594" y1="27917" x2="68594" y2="27917"/>
                        <a14:foregroundMark x1="67813" y1="25694" x2="67813" y2="25694"/>
                        <a14:foregroundMark x1="64375" y1="21806" x2="64375" y2="21806"/>
                        <a14:foregroundMark x1="67109" y1="19167" x2="67109" y2="19167"/>
                        <a14:foregroundMark x1="68594" y1="20972" x2="68594" y2="20972"/>
                        <a14:foregroundMark x1="69297" y1="18750" x2="69297" y2="18750"/>
                        <a14:foregroundMark x1="65391" y1="24028" x2="65391" y2="24028"/>
                        <a14:foregroundMark x1="50391" y1="19028" x2="50391" y2="19028"/>
                        <a14:foregroundMark x1="39844" y1="48333" x2="39844" y2="48333"/>
                        <a14:foregroundMark x1="51250" y1="49722" x2="51250" y2="49722"/>
                        <a14:foregroundMark x1="40000" y1="47639" x2="40000" y2="47639"/>
                        <a14:foregroundMark x1="40000" y1="47083" x2="40000" y2="47083"/>
                        <a14:foregroundMark x1="38281" y1="46111" x2="38281" y2="46111"/>
                        <a14:foregroundMark x1="40625" y1="45833" x2="40625" y2="45833"/>
                        <a14:foregroundMark x1="41250" y1="46250" x2="41250" y2="46250"/>
                        <a14:foregroundMark x1="42813" y1="46250" x2="42813" y2="46250"/>
                        <a14:foregroundMark x1="44297" y1="46111" x2="44297" y2="46111"/>
                        <a14:foregroundMark x1="46172" y1="45833" x2="46172" y2="45833"/>
                        <a14:foregroundMark x1="45313" y1="46111" x2="45313" y2="46111"/>
                        <a14:foregroundMark x1="45547" y1="48056" x2="45547" y2="48056"/>
                        <a14:foregroundMark x1="44531" y1="47917" x2="44531" y2="47917"/>
                        <a14:foregroundMark x1="60625" y1="24722" x2="60625" y2="24722"/>
                        <a14:foregroundMark x1="67500" y1="29444" x2="67500" y2="29444"/>
                        <a14:foregroundMark x1="23047" y1="90972" x2="23047" y2="90972"/>
                        <a14:foregroundMark x1="22969" y1="90000" x2="22969" y2="90000"/>
                        <a14:foregroundMark x1="24141" y1="90139" x2="24141" y2="90139"/>
                        <a14:foregroundMark x1="25000" y1="91806" x2="25000" y2="91806"/>
                        <a14:foregroundMark x1="27578" y1="91389" x2="27578" y2="91389"/>
                        <a14:foregroundMark x1="21094" y1="90139" x2="21094" y2="90139"/>
                        <a14:foregroundMark x1="27656" y1="90417" x2="27656" y2="90417"/>
                        <a14:foregroundMark x1="29688" y1="91111" x2="29688" y2="91111"/>
                        <a14:foregroundMark x1="31484" y1="90278" x2="31484" y2="90278"/>
                        <a14:foregroundMark x1="33828" y1="90278" x2="33828" y2="90278"/>
                        <a14:foregroundMark x1="33906" y1="92361" x2="33906" y2="92361"/>
                        <a14:foregroundMark x1="35234" y1="91528" x2="35234" y2="91528"/>
                        <a14:foregroundMark x1="33828" y1="91944" x2="33828" y2="91944"/>
                        <a14:foregroundMark x1="40469" y1="91111" x2="40469" y2="91111"/>
                        <a14:foregroundMark x1="42813" y1="90972" x2="42813" y2="90972"/>
                        <a14:foregroundMark x1="44844" y1="90556" x2="44844" y2="90556"/>
                        <a14:foregroundMark x1="47422" y1="90417" x2="47422" y2="90417"/>
                        <a14:foregroundMark x1="49297" y1="91806" x2="49297" y2="91806"/>
                        <a14:foregroundMark x1="51172" y1="91806" x2="51172" y2="91806"/>
                        <a14:foregroundMark x1="53438" y1="91528" x2="53438" y2="91528"/>
                        <a14:foregroundMark x1="54375" y1="91111" x2="54375" y2="91111"/>
                        <a14:foregroundMark x1="56250" y1="91528" x2="56250" y2="91528"/>
                        <a14:foregroundMark x1="58906" y1="91528" x2="58906" y2="91528"/>
                        <a14:foregroundMark x1="38438" y1="91806" x2="38438" y2="91806"/>
                        <a14:foregroundMark x1="61094" y1="90556" x2="61094" y2="90556"/>
                        <a14:foregroundMark x1="63281" y1="90972" x2="63281" y2="90972"/>
                        <a14:foregroundMark x1="65234" y1="91528" x2="65234" y2="91528"/>
                        <a14:foregroundMark x1="67969" y1="91250" x2="67969" y2="91250"/>
                        <a14:foregroundMark x1="69688" y1="91111" x2="69688" y2="91111"/>
                        <a14:foregroundMark x1="72031" y1="90556" x2="72031" y2="90556"/>
                        <a14:foregroundMark x1="73359" y1="91250" x2="73359" y2="91250"/>
                        <a14:foregroundMark x1="74375" y1="91667" x2="74375" y2="91667"/>
                        <a14:foregroundMark x1="75391" y1="90694" x2="75391" y2="90694"/>
                        <a14:foregroundMark x1="77266" y1="91111" x2="77266" y2="91111"/>
                        <a14:foregroundMark x1="40391" y1="82361" x2="40391" y2="82361"/>
                        <a14:foregroundMark x1="36406" y1="81528" x2="36406" y2="81528"/>
                        <a14:foregroundMark x1="40938" y1="86389" x2="40938" y2="86389"/>
                        <a14:foregroundMark x1="48125" y1="82500" x2="48125" y2="82500"/>
                        <a14:foregroundMark x1="51484" y1="84028" x2="51484" y2="84028"/>
                        <a14:foregroundMark x1="52109" y1="86111" x2="52109" y2="86111"/>
                        <a14:foregroundMark x1="48594" y1="86389" x2="48594" y2="86389"/>
                        <a14:foregroundMark x1="61406" y1="85000" x2="61406" y2="85000"/>
                        <a14:foregroundMark x1="40000" y1="76528" x2="40000" y2="76528"/>
                        <a14:foregroundMark x1="43906" y1="91111" x2="43906" y2="91111"/>
                        <a14:foregroundMark x1="49531" y1="53194" x2="49531" y2="53194"/>
                        <a14:foregroundMark x1="44531" y1="51111" x2="44531" y2="51111"/>
                        <a14:foregroundMark x1="43828" y1="50417" x2="43828" y2="50417"/>
                        <a14:foregroundMark x1="49141" y1="48750" x2="49141" y2="48750"/>
                        <a14:foregroundMark x1="53594" y1="49722" x2="53594" y2="49722"/>
                        <a14:foregroundMark x1="55391" y1="48333" x2="55391" y2="48333"/>
                        <a14:foregroundMark x1="57031" y1="47917" x2="57031" y2="47917"/>
                        <a14:foregroundMark x1="58594" y1="48194" x2="58594" y2="48194"/>
                        <a14:foregroundMark x1="60781" y1="48750" x2="60781" y2="48750"/>
                        <a14:foregroundMark x1="62422" y1="48056" x2="62422" y2="48056"/>
                        <a14:foregroundMark x1="48438" y1="48056" x2="48438" y2="48056"/>
                        <a14:foregroundMark x1="47656" y1="47917" x2="47656" y2="47917"/>
                        <a14:foregroundMark x1="51953" y1="47778" x2="51953" y2="47778"/>
                        <a14:foregroundMark x1="52656" y1="50694" x2="52656" y2="50694"/>
                        <a14:foregroundMark x1="57656" y1="46944" x2="57656" y2="46944"/>
                        <a14:foregroundMark x1="39063" y1="25972" x2="39063" y2="25972"/>
                        <a14:foregroundMark x1="62422" y1="9167" x2="62422" y2="9167"/>
                        <a14:foregroundMark x1="59844" y1="47639" x2="59844" y2="47639"/>
                        <a14:foregroundMark x1="59141" y1="49306" x2="59141" y2="49306"/>
                        <a14:foregroundMark x1="62187" y1="46111" x2="62187" y2="46111"/>
                        <a14:foregroundMark x1="61563" y1="48194" x2="61563" y2="48194"/>
                        <a14:foregroundMark x1="50469" y1="48472" x2="50469" y2="48472"/>
                        <a14:foregroundMark x1="53672" y1="47500" x2="53672" y2="47500"/>
                        <a14:foregroundMark x1="52656" y1="47639" x2="52656" y2="47639"/>
                        <a14:backgroundMark x1="21406" y1="91389" x2="21406" y2="91389"/>
                        <a14:backgroundMark x1="41250" y1="91528" x2="41250" y2="91528"/>
                      </a14:backgroundRemoval>
                    </a14:imgEffect>
                  </a14:imgLayer>
                </a14:imgProps>
              </a:ext>
              <a:ext uri="{28A0092B-C50C-407E-A947-70E740481C1C}">
                <a14:useLocalDpi xmlns:a14="http://schemas.microsoft.com/office/drawing/2010/main" val="0"/>
              </a:ext>
            </a:extLst>
          </a:blip>
          <a:stretch>
            <a:fillRect/>
          </a:stretch>
        </p:blipFill>
        <p:spPr>
          <a:xfrm>
            <a:off x="14859000" y="126171"/>
            <a:ext cx="2160240" cy="115212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20" y="-446224"/>
            <a:ext cx="3055231" cy="3055231"/>
          </a:xfrm>
          <a:prstGeom prst="rect">
            <a:avLst/>
          </a:prstGeom>
        </p:spPr>
      </p:pic>
    </p:spTree>
    <p:extLst>
      <p:ext uri="{BB962C8B-B14F-4D97-AF65-F5344CB8AC3E}">
        <p14:creationId xmlns:p14="http://schemas.microsoft.com/office/powerpoint/2010/main" val="149022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611600" cy="1143000"/>
          </a:xfrm>
        </p:spPr>
        <p:txBody>
          <a:bodyPr/>
          <a:lstStyle/>
          <a:p>
            <a:r>
              <a:rPr lang="en-US" dirty="0"/>
              <a:t>Audit procedures (Financial Statements) - Execution</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a:bodyPr>
          <a:lstStyle/>
          <a:p>
            <a:r>
              <a:rPr lang="en-US" dirty="0"/>
              <a:t>Audit testing checklist with responsibilities noted</a:t>
            </a:r>
          </a:p>
          <a:p>
            <a:pPr marL="0" indent="0">
              <a:buNone/>
            </a:pPr>
            <a:endParaRPr lang="en-US" dirty="0"/>
          </a:p>
          <a:p>
            <a:r>
              <a:rPr lang="en-US" dirty="0" err="1"/>
              <a:t>Headwise</a:t>
            </a:r>
            <a:r>
              <a:rPr lang="en-US" dirty="0"/>
              <a:t> control chart – having procedures and actual observation</a:t>
            </a:r>
          </a:p>
          <a:p>
            <a:endParaRPr lang="en-US" dirty="0"/>
          </a:p>
          <a:p>
            <a:r>
              <a:rPr lang="en-US" dirty="0"/>
              <a:t>Examples – Debtors (ECL to be obtained), Trade Payables (List to b obtained, balance confirmations to be obtained, </a:t>
            </a:r>
            <a:r>
              <a:rPr lang="en-US" dirty="0" err="1"/>
              <a:t>etc</a:t>
            </a:r>
            <a:r>
              <a:rPr lang="en-US" dirty="0"/>
              <a:t>)</a:t>
            </a:r>
          </a:p>
          <a:p>
            <a:pPr marL="0" indent="0">
              <a:buNone/>
            </a:pPr>
            <a:endParaRPr lang="en-US" dirty="0"/>
          </a:p>
          <a:p>
            <a:r>
              <a:rPr lang="en-US" dirty="0"/>
              <a:t>Final Remarks – significant </a:t>
            </a:r>
            <a:r>
              <a:rPr lang="en-US" dirty="0" err="1"/>
              <a:t>pbservations</a:t>
            </a:r>
            <a:r>
              <a:rPr lang="en-US" dirty="0"/>
              <a:t> will go to Audit Summary Memorandum</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7034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4 – Work Allocation noted</a:t>
            </a:r>
          </a:p>
        </p:txBody>
      </p:sp>
      <p:pic>
        <p:nvPicPr>
          <p:cNvPr id="5" name="Content Placeholder 4">
            <a:extLst>
              <a:ext uri="{FF2B5EF4-FFF2-40B4-BE49-F238E27FC236}">
                <a16:creationId xmlns:a16="http://schemas.microsoft.com/office/drawing/2014/main" id="{F7CDDCB7-6416-4464-BA64-E26015E4CB85}"/>
              </a:ext>
            </a:extLst>
          </p:cNvPr>
          <p:cNvPicPr>
            <a:picLocks noGrp="1" noChangeAspect="1"/>
          </p:cNvPicPr>
          <p:nvPr>
            <p:ph idx="1"/>
          </p:nvPr>
        </p:nvPicPr>
        <p:blipFill>
          <a:blip r:embed="rId3"/>
          <a:stretch>
            <a:fillRect/>
          </a:stretch>
        </p:blipFill>
        <p:spPr>
          <a:xfrm>
            <a:off x="548922" y="1104900"/>
            <a:ext cx="16443678" cy="8305800"/>
          </a:xfrm>
          <a:prstGeom prst="rect">
            <a:avLst/>
          </a:prstGeom>
        </p:spPr>
      </p:pic>
    </p:spTree>
    <p:extLst>
      <p:ext uri="{BB962C8B-B14F-4D97-AF65-F5344CB8AC3E}">
        <p14:creationId xmlns:p14="http://schemas.microsoft.com/office/powerpoint/2010/main" val="424570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4 – Control chart </a:t>
            </a:r>
            <a:r>
              <a:rPr lang="en-US" dirty="0" err="1"/>
              <a:t>headwise</a:t>
            </a:r>
            <a:r>
              <a:rPr lang="en-US" dirty="0"/>
              <a:t> – BS and PL</a:t>
            </a:r>
          </a:p>
        </p:txBody>
      </p:sp>
      <p:pic>
        <p:nvPicPr>
          <p:cNvPr id="6" name="Content Placeholder 5">
            <a:extLst>
              <a:ext uri="{FF2B5EF4-FFF2-40B4-BE49-F238E27FC236}">
                <a16:creationId xmlns:a16="http://schemas.microsoft.com/office/drawing/2014/main" id="{E8690721-CDD3-4669-BDE0-0C886AA9E685}"/>
              </a:ext>
            </a:extLst>
          </p:cNvPr>
          <p:cNvPicPr>
            <a:picLocks noGrp="1" noChangeAspect="1"/>
          </p:cNvPicPr>
          <p:nvPr>
            <p:ph idx="1"/>
          </p:nvPr>
        </p:nvPicPr>
        <p:blipFill>
          <a:blip r:embed="rId3"/>
          <a:stretch>
            <a:fillRect/>
          </a:stretch>
        </p:blipFill>
        <p:spPr>
          <a:xfrm>
            <a:off x="548922" y="952500"/>
            <a:ext cx="17205678" cy="7162800"/>
          </a:xfrm>
          <a:prstGeom prst="rect">
            <a:avLst/>
          </a:prstGeom>
        </p:spPr>
      </p:pic>
    </p:spTree>
    <p:extLst>
      <p:ext uri="{BB962C8B-B14F-4D97-AF65-F5344CB8AC3E}">
        <p14:creationId xmlns:p14="http://schemas.microsoft.com/office/powerpoint/2010/main" val="397985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4 – Control chart </a:t>
            </a:r>
            <a:r>
              <a:rPr lang="en-US" dirty="0" err="1"/>
              <a:t>headwise</a:t>
            </a:r>
            <a:r>
              <a:rPr lang="en-US" dirty="0"/>
              <a:t> – BS and PL</a:t>
            </a:r>
          </a:p>
        </p:txBody>
      </p:sp>
      <p:pic>
        <p:nvPicPr>
          <p:cNvPr id="5" name="Content Placeholder 4">
            <a:extLst>
              <a:ext uri="{FF2B5EF4-FFF2-40B4-BE49-F238E27FC236}">
                <a16:creationId xmlns:a16="http://schemas.microsoft.com/office/drawing/2014/main" id="{00FA2778-CA0F-41A1-8E4C-7343890D23C2}"/>
              </a:ext>
            </a:extLst>
          </p:cNvPr>
          <p:cNvPicPr>
            <a:picLocks noGrp="1" noChangeAspect="1"/>
          </p:cNvPicPr>
          <p:nvPr>
            <p:ph idx="1"/>
          </p:nvPr>
        </p:nvPicPr>
        <p:blipFill>
          <a:blip r:embed="rId3"/>
          <a:stretch>
            <a:fillRect/>
          </a:stretch>
        </p:blipFill>
        <p:spPr>
          <a:xfrm>
            <a:off x="693561" y="1562100"/>
            <a:ext cx="16900878" cy="8305800"/>
          </a:xfrm>
          <a:prstGeom prst="rect">
            <a:avLst/>
          </a:prstGeom>
        </p:spPr>
      </p:pic>
    </p:spTree>
    <p:extLst>
      <p:ext uri="{BB962C8B-B14F-4D97-AF65-F5344CB8AC3E}">
        <p14:creationId xmlns:p14="http://schemas.microsoft.com/office/powerpoint/2010/main" val="149784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230600" cy="1143000"/>
          </a:xfrm>
        </p:spPr>
        <p:txBody>
          <a:bodyPr/>
          <a:lstStyle/>
          <a:p>
            <a:r>
              <a:rPr lang="en-US" dirty="0"/>
              <a:t>Other Audit procedures </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fontScale="85000" lnSpcReduction="20000"/>
          </a:bodyPr>
          <a:lstStyle/>
          <a:p>
            <a:r>
              <a:rPr lang="en-US" dirty="0"/>
              <a:t>Going Concern – net worth negative?, Key financial ratios, operating or cash losses?, payments regular, </a:t>
            </a:r>
            <a:r>
              <a:rPr lang="en-US" dirty="0" err="1"/>
              <a:t>etc</a:t>
            </a:r>
            <a:r>
              <a:rPr lang="en-US" dirty="0"/>
              <a:t>…</a:t>
            </a:r>
          </a:p>
          <a:p>
            <a:pPr marL="0" indent="0">
              <a:buNone/>
            </a:pPr>
            <a:endParaRPr lang="en-US" dirty="0"/>
          </a:p>
          <a:p>
            <a:r>
              <a:rPr lang="en-US" dirty="0"/>
              <a:t>Subsequent events review</a:t>
            </a:r>
          </a:p>
          <a:p>
            <a:endParaRPr lang="en-US" dirty="0"/>
          </a:p>
          <a:p>
            <a:r>
              <a:rPr lang="en-US" dirty="0"/>
              <a:t>Internal Controls over Financial Reporting</a:t>
            </a:r>
          </a:p>
          <a:p>
            <a:endParaRPr lang="en-US" dirty="0"/>
          </a:p>
          <a:p>
            <a:r>
              <a:rPr lang="en-US" dirty="0"/>
              <a:t>Related Party Transactions</a:t>
            </a:r>
          </a:p>
          <a:p>
            <a:endParaRPr lang="en-US" dirty="0"/>
          </a:p>
          <a:p>
            <a:r>
              <a:rPr lang="en-US" dirty="0"/>
              <a:t>Contingent liabilities</a:t>
            </a:r>
          </a:p>
          <a:p>
            <a:endParaRPr lang="en-US" dirty="0"/>
          </a:p>
          <a:p>
            <a:r>
              <a:rPr lang="en-US" dirty="0"/>
              <a:t>Use of Work of Experts</a:t>
            </a:r>
          </a:p>
          <a:p>
            <a:endParaRPr lang="en-US" dirty="0"/>
          </a:p>
          <a:p>
            <a:r>
              <a:rPr lang="en-US" dirty="0"/>
              <a:t>Secretarial Compliances</a:t>
            </a:r>
          </a:p>
          <a:p>
            <a:endParaRPr lang="en-US" dirty="0"/>
          </a:p>
          <a:p>
            <a:r>
              <a:rPr lang="en-US" dirty="0"/>
              <a:t>Work of Internal Auditors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7907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230600" cy="1143000"/>
          </a:xfrm>
        </p:spPr>
        <p:txBody>
          <a:bodyPr/>
          <a:lstStyle/>
          <a:p>
            <a:r>
              <a:rPr lang="en-US" dirty="0"/>
              <a:t>Financial Reporting</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a:bodyPr>
          <a:lstStyle/>
          <a:p>
            <a:r>
              <a:rPr lang="en-US" dirty="0"/>
              <a:t>Accounting Policies</a:t>
            </a:r>
          </a:p>
          <a:p>
            <a:pPr marL="0" indent="0">
              <a:buNone/>
            </a:pPr>
            <a:endParaRPr lang="en-US" dirty="0"/>
          </a:p>
          <a:p>
            <a:r>
              <a:rPr lang="en-US" dirty="0"/>
              <a:t>Notes to Accounts and disclosures</a:t>
            </a:r>
          </a:p>
          <a:p>
            <a:endParaRPr lang="en-US" dirty="0"/>
          </a:p>
          <a:p>
            <a:r>
              <a:rPr lang="en-US" dirty="0"/>
              <a:t>Schedule III checklist</a:t>
            </a:r>
          </a:p>
          <a:p>
            <a:endParaRPr lang="en-US" dirty="0"/>
          </a:p>
          <a:p>
            <a:r>
              <a:rPr lang="en-US" dirty="0"/>
              <a:t>CARO checklist</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58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230600" cy="1143000"/>
          </a:xfrm>
        </p:spPr>
        <p:txBody>
          <a:bodyPr/>
          <a:lstStyle/>
          <a:p>
            <a:r>
              <a:rPr lang="en-US" dirty="0"/>
              <a:t>Audit Completion</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fontScale="77500" lnSpcReduction="20000"/>
          </a:bodyPr>
          <a:lstStyle/>
          <a:p>
            <a:r>
              <a:rPr lang="en-US" dirty="0"/>
              <a:t>Audit Report and Financial Statements </a:t>
            </a:r>
          </a:p>
          <a:p>
            <a:pPr marL="0" indent="0">
              <a:buNone/>
            </a:pPr>
            <a:endParaRPr lang="en-US" dirty="0"/>
          </a:p>
          <a:p>
            <a:r>
              <a:rPr lang="en-US" dirty="0"/>
              <a:t>Audit issues and Closure (ASM)</a:t>
            </a:r>
          </a:p>
          <a:p>
            <a:endParaRPr lang="en-US" dirty="0"/>
          </a:p>
          <a:p>
            <a:r>
              <a:rPr lang="en-US" dirty="0"/>
              <a:t>Engagement Quality Control Review</a:t>
            </a:r>
          </a:p>
          <a:p>
            <a:endParaRPr lang="en-US" dirty="0"/>
          </a:p>
          <a:p>
            <a:r>
              <a:rPr lang="en-US" dirty="0"/>
              <a:t>Management Representation Letter</a:t>
            </a:r>
          </a:p>
          <a:p>
            <a:endParaRPr lang="en-US" dirty="0"/>
          </a:p>
          <a:p>
            <a:r>
              <a:rPr lang="en-US" dirty="0"/>
              <a:t>Final Analytical </a:t>
            </a:r>
          </a:p>
          <a:p>
            <a:endParaRPr lang="en-US" dirty="0"/>
          </a:p>
          <a:p>
            <a:r>
              <a:rPr lang="en-US" dirty="0"/>
              <a:t>Communication with Audit Committee</a:t>
            </a:r>
          </a:p>
          <a:p>
            <a:endParaRPr lang="en-US" dirty="0"/>
          </a:p>
          <a:p>
            <a:r>
              <a:rPr lang="en-US" dirty="0"/>
              <a:t>Partner Review documents</a:t>
            </a:r>
          </a:p>
          <a:p>
            <a:endParaRPr lang="en-US" dirty="0"/>
          </a:p>
          <a:p>
            <a:r>
              <a:rPr lang="en-US" dirty="0"/>
              <a:t>Closure</a:t>
            </a:r>
          </a:p>
          <a:p>
            <a:endParaRPr lang="en-US" dirty="0"/>
          </a:p>
          <a:p>
            <a:r>
              <a:rPr lang="en-US" dirty="0"/>
              <a:t>Procedures for Client’s Documents</a:t>
            </a:r>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520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7 – Audit Summary Memorandum</a:t>
            </a:r>
          </a:p>
        </p:txBody>
      </p:sp>
      <p:graphicFrame>
        <p:nvGraphicFramePr>
          <p:cNvPr id="6" name="Content Placeholder 5">
            <a:extLst>
              <a:ext uri="{FF2B5EF4-FFF2-40B4-BE49-F238E27FC236}">
                <a16:creationId xmlns:a16="http://schemas.microsoft.com/office/drawing/2014/main" id="{79E9CDB3-FC21-4942-B46E-FF51FD8AA5AB}"/>
              </a:ext>
            </a:extLst>
          </p:cNvPr>
          <p:cNvGraphicFramePr>
            <a:graphicFrameLocks noGrp="1"/>
          </p:cNvGraphicFramePr>
          <p:nvPr>
            <p:ph idx="1"/>
            <p:extLst>
              <p:ext uri="{D42A27DB-BD31-4B8C-83A1-F6EECF244321}">
                <p14:modId xmlns:p14="http://schemas.microsoft.com/office/powerpoint/2010/main" val="1548809315"/>
              </p:ext>
            </p:extLst>
          </p:nvPr>
        </p:nvGraphicFramePr>
        <p:xfrm>
          <a:off x="1066800" y="1790700"/>
          <a:ext cx="15468599" cy="4343400"/>
        </p:xfrm>
        <a:graphic>
          <a:graphicData uri="http://schemas.openxmlformats.org/drawingml/2006/table">
            <a:tbl>
              <a:tblPr firstRow="1" firstCol="1" bandRow="1">
                <a:tableStyleId>{5C22544A-7EE6-4342-B048-85BDC9FD1C3A}</a:tableStyleId>
              </a:tblPr>
              <a:tblGrid>
                <a:gridCol w="1710795">
                  <a:extLst>
                    <a:ext uri="{9D8B030D-6E8A-4147-A177-3AD203B41FA5}">
                      <a16:colId xmlns:a16="http://schemas.microsoft.com/office/drawing/2014/main" val="2280090224"/>
                    </a:ext>
                  </a:extLst>
                </a:gridCol>
                <a:gridCol w="2211064">
                  <a:extLst>
                    <a:ext uri="{9D8B030D-6E8A-4147-A177-3AD203B41FA5}">
                      <a16:colId xmlns:a16="http://schemas.microsoft.com/office/drawing/2014/main" val="3145504207"/>
                    </a:ext>
                  </a:extLst>
                </a:gridCol>
                <a:gridCol w="2211064">
                  <a:extLst>
                    <a:ext uri="{9D8B030D-6E8A-4147-A177-3AD203B41FA5}">
                      <a16:colId xmlns:a16="http://schemas.microsoft.com/office/drawing/2014/main" val="1761785394"/>
                    </a:ext>
                  </a:extLst>
                </a:gridCol>
                <a:gridCol w="1769468">
                  <a:extLst>
                    <a:ext uri="{9D8B030D-6E8A-4147-A177-3AD203B41FA5}">
                      <a16:colId xmlns:a16="http://schemas.microsoft.com/office/drawing/2014/main" val="4137066338"/>
                    </a:ext>
                  </a:extLst>
                </a:gridCol>
                <a:gridCol w="1766380">
                  <a:extLst>
                    <a:ext uri="{9D8B030D-6E8A-4147-A177-3AD203B41FA5}">
                      <a16:colId xmlns:a16="http://schemas.microsoft.com/office/drawing/2014/main" val="517486850"/>
                    </a:ext>
                  </a:extLst>
                </a:gridCol>
                <a:gridCol w="1488453">
                  <a:extLst>
                    <a:ext uri="{9D8B030D-6E8A-4147-A177-3AD203B41FA5}">
                      <a16:colId xmlns:a16="http://schemas.microsoft.com/office/drawing/2014/main" val="2159368390"/>
                    </a:ext>
                  </a:extLst>
                </a:gridCol>
                <a:gridCol w="190431">
                  <a:extLst>
                    <a:ext uri="{9D8B030D-6E8A-4147-A177-3AD203B41FA5}">
                      <a16:colId xmlns:a16="http://schemas.microsoft.com/office/drawing/2014/main" val="3707133468"/>
                    </a:ext>
                  </a:extLst>
                </a:gridCol>
                <a:gridCol w="1473013">
                  <a:extLst>
                    <a:ext uri="{9D8B030D-6E8A-4147-A177-3AD203B41FA5}">
                      <a16:colId xmlns:a16="http://schemas.microsoft.com/office/drawing/2014/main" val="946384214"/>
                    </a:ext>
                  </a:extLst>
                </a:gridCol>
                <a:gridCol w="190431">
                  <a:extLst>
                    <a:ext uri="{9D8B030D-6E8A-4147-A177-3AD203B41FA5}">
                      <a16:colId xmlns:a16="http://schemas.microsoft.com/office/drawing/2014/main" val="193685704"/>
                    </a:ext>
                  </a:extLst>
                </a:gridCol>
                <a:gridCol w="1473013">
                  <a:extLst>
                    <a:ext uri="{9D8B030D-6E8A-4147-A177-3AD203B41FA5}">
                      <a16:colId xmlns:a16="http://schemas.microsoft.com/office/drawing/2014/main" val="1632169537"/>
                    </a:ext>
                  </a:extLst>
                </a:gridCol>
                <a:gridCol w="984487">
                  <a:extLst>
                    <a:ext uri="{9D8B030D-6E8A-4147-A177-3AD203B41FA5}">
                      <a16:colId xmlns:a16="http://schemas.microsoft.com/office/drawing/2014/main" val="1542246303"/>
                    </a:ext>
                  </a:extLst>
                </a:gridCol>
              </a:tblGrid>
              <a:tr h="608617">
                <a:tc gridSpan="5">
                  <a:txBody>
                    <a:bodyPr/>
                    <a:lstStyle/>
                    <a:p>
                      <a:pPr marL="0" marR="0" algn="just">
                        <a:lnSpc>
                          <a:spcPts val="1300"/>
                        </a:lnSpc>
                        <a:spcBef>
                          <a:spcPts val="600"/>
                        </a:spcBef>
                        <a:spcAft>
                          <a:spcPts val="600"/>
                        </a:spcAft>
                      </a:pPr>
                      <a:r>
                        <a:rPr lang="en-IN" sz="1100" kern="100">
                          <a:effectLst/>
                        </a:rPr>
                        <a:t>Audit Memo for the year ended March 31, 2xx3</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Mangal" panose="02040503050203030202" pitchFamily="18" charset="0"/>
                      </a:endParaRPr>
                    </a:p>
                  </a:txBody>
                  <a:tcPr marL="68580" marR="68580" marT="0" marB="0" anchor="b"/>
                </a:tc>
                <a:tc gridSpan="2">
                  <a:txBody>
                    <a:bodyPr/>
                    <a:lstStyle/>
                    <a:p>
                      <a:pPr>
                        <a:lnSpc>
                          <a:spcPct val="107000"/>
                        </a:lnSpc>
                      </a:pPr>
                      <a:endParaRPr lang="en-US" sz="1100" kern="100">
                        <a:effectLst/>
                        <a:latin typeface="Calibri" panose="020F0502020204030204" pitchFamily="34" charset="0"/>
                        <a:cs typeface="Mangal" panose="02040503050203030202" pitchFamily="18" charset="0"/>
                      </a:endParaRPr>
                    </a:p>
                  </a:txBody>
                  <a:tcPr marL="68580" marR="68580" marT="0" marB="0" anchor="b"/>
                </a:tc>
                <a:tc hMerge="1">
                  <a:txBody>
                    <a:bodyPr/>
                    <a:lstStyle/>
                    <a:p>
                      <a:endParaRPr lang="en-US"/>
                    </a:p>
                  </a:txBody>
                  <a:tcPr/>
                </a:tc>
                <a:tc gridSpan="2">
                  <a:txBody>
                    <a:bodyPr/>
                    <a:lstStyle/>
                    <a:p>
                      <a:pPr>
                        <a:lnSpc>
                          <a:spcPct val="107000"/>
                        </a:lnSpc>
                      </a:pPr>
                      <a:endParaRPr lang="en-US" sz="1100" kern="100">
                        <a:effectLst/>
                        <a:latin typeface="Calibri" panose="020F0502020204030204" pitchFamily="34" charset="0"/>
                        <a:cs typeface="Mangal" panose="02040503050203030202" pitchFamily="18" charset="0"/>
                      </a:endParaRPr>
                    </a:p>
                  </a:txBody>
                  <a:tcPr marL="68580" marR="68580" marT="0" marB="0" anchor="b"/>
                </a:tc>
                <a:tc h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Mangal" panose="02040503050203030202" pitchFamily="18" charset="0"/>
                      </a:endParaRPr>
                    </a:p>
                  </a:txBody>
                  <a:tcPr marL="68580" marR="68580" marT="0" marB="0" anchor="b"/>
                </a:tc>
                <a:extLst>
                  <a:ext uri="{0D108BD9-81ED-4DB2-BD59-A6C34878D82A}">
                    <a16:rowId xmlns:a16="http://schemas.microsoft.com/office/drawing/2014/main" val="2720855139"/>
                  </a:ext>
                </a:extLst>
              </a:tr>
              <a:tr h="695562">
                <a:tc rowSpan="2">
                  <a:txBody>
                    <a:bodyPr/>
                    <a:lstStyle/>
                    <a:p>
                      <a:pPr marL="0" marR="0" algn="just">
                        <a:lnSpc>
                          <a:spcPts val="1300"/>
                        </a:lnSpc>
                        <a:spcBef>
                          <a:spcPts val="600"/>
                        </a:spcBef>
                        <a:spcAft>
                          <a:spcPts val="600"/>
                        </a:spcAft>
                      </a:pPr>
                      <a:r>
                        <a:rPr lang="en-IN" sz="1100" kern="100">
                          <a:effectLst/>
                        </a:rPr>
                        <a:t>S. No</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gridSpan="4">
                  <a:txBody>
                    <a:bodyPr/>
                    <a:lstStyle/>
                    <a:p>
                      <a:pPr marL="0" marR="0" algn="ctr">
                        <a:lnSpc>
                          <a:spcPts val="1300"/>
                        </a:lnSpc>
                        <a:spcBef>
                          <a:spcPts val="600"/>
                        </a:spcBef>
                        <a:spcAft>
                          <a:spcPts val="600"/>
                        </a:spcAft>
                      </a:pPr>
                      <a:r>
                        <a:rPr lang="en-IN" sz="1100" kern="100">
                          <a:effectLst/>
                        </a:rPr>
                        <a:t>Query/ Issue Description</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ts val="1300"/>
                        </a:lnSpc>
                        <a:spcBef>
                          <a:spcPts val="600"/>
                        </a:spcBef>
                        <a:spcAft>
                          <a:spcPts val="600"/>
                        </a:spcAft>
                      </a:pPr>
                      <a:r>
                        <a:rPr lang="en-IN" sz="1100" kern="100">
                          <a:effectLst/>
                        </a:rPr>
                        <a:t>Disposal by Audit Team</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ts val="1300"/>
                        </a:lnSpc>
                        <a:spcBef>
                          <a:spcPts val="600"/>
                        </a:spcBef>
                        <a:spcAft>
                          <a:spcPts val="600"/>
                        </a:spcAft>
                      </a:pPr>
                      <a:r>
                        <a:rPr lang="en-IN" sz="1100" kern="100">
                          <a:effectLst/>
                        </a:rPr>
                        <a:t>Status</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3769015989"/>
                  </a:ext>
                </a:extLst>
              </a:tr>
              <a:tr h="1507051">
                <a:tc vMerge="1">
                  <a:txBody>
                    <a:bodyPr/>
                    <a:lstStyle/>
                    <a:p>
                      <a:endParaRPr lang="en-US"/>
                    </a:p>
                  </a:txBody>
                  <a:tcPr/>
                </a:tc>
                <a:tc>
                  <a:txBody>
                    <a:bodyPr/>
                    <a:lstStyle/>
                    <a:p>
                      <a:pPr marL="0" marR="0" algn="ctr">
                        <a:lnSpc>
                          <a:spcPts val="1300"/>
                        </a:lnSpc>
                        <a:spcBef>
                          <a:spcPts val="600"/>
                        </a:spcBef>
                        <a:spcAft>
                          <a:spcPts val="600"/>
                        </a:spcAft>
                      </a:pPr>
                      <a:r>
                        <a:rPr lang="en-IN" sz="1100" kern="100">
                          <a:effectLst/>
                        </a:rPr>
                        <a:t>Caption/ Area</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ts val="1300"/>
                        </a:lnSpc>
                        <a:spcBef>
                          <a:spcPts val="600"/>
                        </a:spcBef>
                        <a:spcAft>
                          <a:spcPts val="600"/>
                        </a:spcAft>
                      </a:pPr>
                      <a:r>
                        <a:rPr lang="en-IN" sz="1100" kern="100">
                          <a:effectLst/>
                        </a:rPr>
                        <a:t>Particulars</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ts val="1300"/>
                        </a:lnSpc>
                        <a:spcBef>
                          <a:spcPts val="600"/>
                        </a:spcBef>
                        <a:spcAft>
                          <a:spcPts val="600"/>
                        </a:spcAft>
                      </a:pPr>
                      <a:r>
                        <a:rPr lang="en-IN" sz="1100" kern="100">
                          <a:effectLst/>
                        </a:rPr>
                        <a:t>Require-ments from Manag-ement</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ts val="1300"/>
                        </a:lnSpc>
                        <a:spcBef>
                          <a:spcPts val="600"/>
                        </a:spcBef>
                        <a:spcAft>
                          <a:spcPts val="600"/>
                        </a:spcAft>
                      </a:pPr>
                      <a:r>
                        <a:rPr lang="en-IN" sz="1100" kern="100">
                          <a:effectLst/>
                        </a:rPr>
                        <a:t>Manage-ment Respo-nse</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0" marR="0" algn="ctr">
                        <a:lnSpc>
                          <a:spcPts val="1300"/>
                        </a:lnSpc>
                        <a:spcBef>
                          <a:spcPts val="600"/>
                        </a:spcBef>
                        <a:spcAft>
                          <a:spcPts val="600"/>
                        </a:spcAft>
                      </a:pPr>
                      <a:r>
                        <a:rPr lang="en-IN" sz="1100" kern="100">
                          <a:effectLst/>
                        </a:rPr>
                        <a:t>Auditor's response</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gridSpan="2">
                  <a:txBody>
                    <a:bodyPr/>
                    <a:lstStyle/>
                    <a:p>
                      <a:pPr marL="0" marR="0" algn="ctr">
                        <a:lnSpc>
                          <a:spcPts val="1300"/>
                        </a:lnSpc>
                        <a:spcBef>
                          <a:spcPts val="600"/>
                        </a:spcBef>
                        <a:spcAft>
                          <a:spcPts val="600"/>
                        </a:spcAft>
                      </a:pPr>
                      <a:r>
                        <a:rPr lang="en-IN" sz="1100" kern="100">
                          <a:effectLst/>
                        </a:rPr>
                        <a:t>Significant matters</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a:txBody>
                    <a:bodyPr/>
                    <a:lstStyle/>
                    <a:p>
                      <a:pPr marL="0" marR="0" algn="ctr">
                        <a:lnSpc>
                          <a:spcPts val="1300"/>
                        </a:lnSpc>
                        <a:spcBef>
                          <a:spcPts val="600"/>
                        </a:spcBef>
                        <a:spcAft>
                          <a:spcPts val="600"/>
                        </a:spcAft>
                      </a:pPr>
                      <a:r>
                        <a:rPr lang="en-IN" sz="1100" kern="100">
                          <a:effectLst/>
                        </a:rPr>
                        <a:t>Proce-dure perfor-med</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88805702"/>
                  </a:ext>
                </a:extLst>
              </a:tr>
              <a:tr h="1532170">
                <a:tc>
                  <a:txBody>
                    <a:bodyPr/>
                    <a:lstStyle/>
                    <a:p>
                      <a:pPr marL="0" marR="0" algn="just">
                        <a:lnSpc>
                          <a:spcPts val="1300"/>
                        </a:lnSpc>
                        <a:spcBef>
                          <a:spcPts val="600"/>
                        </a:spcBef>
                        <a:spcAft>
                          <a:spcPts val="600"/>
                        </a:spcAft>
                      </a:pPr>
                      <a:r>
                        <a:rPr lang="en-IN" sz="1100" kern="100">
                          <a:effectLst/>
                        </a:rPr>
                        <a:t> </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gridSpan="2">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US"/>
                    </a:p>
                  </a:txBody>
                  <a:tcPr/>
                </a:tc>
                <a:tc gridSpan="2">
                  <a:txBody>
                    <a:bodyPr/>
                    <a:lstStyle/>
                    <a:p>
                      <a:pPr marL="0" marR="0" algn="just">
                        <a:lnSpc>
                          <a:spcPts val="1300"/>
                        </a:lnSpc>
                        <a:spcBef>
                          <a:spcPts val="600"/>
                        </a:spcBef>
                        <a:spcAft>
                          <a:spcPts val="600"/>
                        </a:spcAft>
                      </a:pPr>
                      <a:r>
                        <a:rPr lang="en-IN" sz="1100" kern="100">
                          <a:effectLst/>
                        </a:rPr>
                        <a:t> </a:t>
                      </a:r>
                      <a:endParaRPr lang="en-US"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US"/>
                    </a:p>
                  </a:txBody>
                  <a:tcP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just">
                        <a:lnSpc>
                          <a:spcPts val="1300"/>
                        </a:lnSpc>
                        <a:spcBef>
                          <a:spcPts val="600"/>
                        </a:spcBef>
                        <a:spcAft>
                          <a:spcPts val="600"/>
                        </a:spcAft>
                      </a:pPr>
                      <a:r>
                        <a:rPr lang="en-IN" sz="1100" kern="100" dirty="0">
                          <a:effectLst/>
                        </a:rPr>
                        <a:t> </a:t>
                      </a:r>
                      <a:endParaRPr lang="en-US"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3701067979"/>
                  </a:ext>
                </a:extLst>
              </a:tr>
            </a:tbl>
          </a:graphicData>
        </a:graphic>
      </p:graphicFrame>
      <p:sp>
        <p:nvSpPr>
          <p:cNvPr id="7" name="Rectangle 1">
            <a:extLst>
              <a:ext uri="{FF2B5EF4-FFF2-40B4-BE49-F238E27FC236}">
                <a16:creationId xmlns:a16="http://schemas.microsoft.com/office/drawing/2014/main" id="{CA015622-60FB-4CF3-BE75-A4BA06418DA2}"/>
              </a:ext>
            </a:extLst>
          </p:cNvPr>
          <p:cNvSpPr>
            <a:spLocks noChangeArrowheads="1"/>
          </p:cNvSpPr>
          <p:nvPr/>
        </p:nvSpPr>
        <p:spPr bwMode="auto">
          <a:xfrm>
            <a:off x="1354666" y="-408744"/>
            <a:ext cx="34311972" cy="13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9493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7 – Management Representation Letter</a:t>
            </a:r>
          </a:p>
        </p:txBody>
      </p:sp>
      <p:sp>
        <p:nvSpPr>
          <p:cNvPr id="7" name="Rectangle 1">
            <a:extLst>
              <a:ext uri="{FF2B5EF4-FFF2-40B4-BE49-F238E27FC236}">
                <a16:creationId xmlns:a16="http://schemas.microsoft.com/office/drawing/2014/main" id="{CA015622-60FB-4CF3-BE75-A4BA06418DA2}"/>
              </a:ext>
            </a:extLst>
          </p:cNvPr>
          <p:cNvSpPr>
            <a:spLocks noChangeArrowheads="1"/>
          </p:cNvSpPr>
          <p:nvPr/>
        </p:nvSpPr>
        <p:spPr bwMode="auto">
          <a:xfrm>
            <a:off x="1354666" y="-408744"/>
            <a:ext cx="34311972" cy="13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Content Placeholder 4">
            <a:extLst>
              <a:ext uri="{FF2B5EF4-FFF2-40B4-BE49-F238E27FC236}">
                <a16:creationId xmlns:a16="http://schemas.microsoft.com/office/drawing/2014/main" id="{BDABA00C-80A4-41AB-A4DB-93F284F6FB5F}"/>
              </a:ext>
            </a:extLst>
          </p:cNvPr>
          <p:cNvPicPr>
            <a:picLocks noGrp="1" noChangeAspect="1"/>
          </p:cNvPicPr>
          <p:nvPr>
            <p:ph idx="1"/>
          </p:nvPr>
        </p:nvPicPr>
        <p:blipFill>
          <a:blip r:embed="rId3"/>
          <a:stretch>
            <a:fillRect/>
          </a:stretch>
        </p:blipFill>
        <p:spPr>
          <a:xfrm>
            <a:off x="548922" y="1104900"/>
            <a:ext cx="16900878" cy="9873457"/>
          </a:xfrm>
          <a:prstGeom prst="rect">
            <a:avLst/>
          </a:prstGeom>
        </p:spPr>
      </p:pic>
    </p:spTree>
    <p:extLst>
      <p:ext uri="{BB962C8B-B14F-4D97-AF65-F5344CB8AC3E}">
        <p14:creationId xmlns:p14="http://schemas.microsoft.com/office/powerpoint/2010/main" val="20846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7 – Final Analytical Review</a:t>
            </a:r>
          </a:p>
        </p:txBody>
      </p:sp>
      <p:sp>
        <p:nvSpPr>
          <p:cNvPr id="7" name="Rectangle 1">
            <a:extLst>
              <a:ext uri="{FF2B5EF4-FFF2-40B4-BE49-F238E27FC236}">
                <a16:creationId xmlns:a16="http://schemas.microsoft.com/office/drawing/2014/main" id="{CA015622-60FB-4CF3-BE75-A4BA06418DA2}"/>
              </a:ext>
            </a:extLst>
          </p:cNvPr>
          <p:cNvSpPr>
            <a:spLocks noChangeArrowheads="1"/>
          </p:cNvSpPr>
          <p:nvPr/>
        </p:nvSpPr>
        <p:spPr bwMode="auto">
          <a:xfrm>
            <a:off x="1354666" y="-408744"/>
            <a:ext cx="34311972" cy="13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Content Placeholder 5">
            <a:extLst>
              <a:ext uri="{FF2B5EF4-FFF2-40B4-BE49-F238E27FC236}">
                <a16:creationId xmlns:a16="http://schemas.microsoft.com/office/drawing/2014/main" id="{CBFAE334-4B21-4AD0-B79A-1C5B99B7E4B7}"/>
              </a:ext>
            </a:extLst>
          </p:cNvPr>
          <p:cNvPicPr>
            <a:picLocks noGrp="1" noChangeAspect="1"/>
          </p:cNvPicPr>
          <p:nvPr>
            <p:ph idx="1"/>
          </p:nvPr>
        </p:nvPicPr>
        <p:blipFill>
          <a:blip r:embed="rId3"/>
          <a:stretch>
            <a:fillRect/>
          </a:stretch>
        </p:blipFill>
        <p:spPr>
          <a:xfrm>
            <a:off x="548922" y="1104900"/>
            <a:ext cx="17281878" cy="8907462"/>
          </a:xfrm>
          <a:prstGeom prst="rect">
            <a:avLst/>
          </a:prstGeom>
        </p:spPr>
      </p:pic>
    </p:spTree>
    <p:extLst>
      <p:ext uri="{BB962C8B-B14F-4D97-AF65-F5344CB8AC3E}">
        <p14:creationId xmlns:p14="http://schemas.microsoft.com/office/powerpoint/2010/main" val="240959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5711-AA81-4EF6-ADBA-60DC958E428B}"/>
              </a:ext>
            </a:extLst>
          </p:cNvPr>
          <p:cNvSpPr>
            <a:spLocks noGrp="1"/>
          </p:cNvSpPr>
          <p:nvPr>
            <p:ph type="title"/>
          </p:nvPr>
        </p:nvSpPr>
        <p:spPr>
          <a:xfrm>
            <a:off x="457200" y="274638"/>
            <a:ext cx="16459200" cy="1143000"/>
          </a:xfrm>
        </p:spPr>
        <p:txBody>
          <a:bodyPr/>
          <a:lstStyle/>
          <a:p>
            <a:r>
              <a:rPr lang="en-US" b="1" dirty="0"/>
              <a:t>AUDIT OF SMEs</a:t>
            </a:r>
          </a:p>
        </p:txBody>
      </p:sp>
      <p:sp>
        <p:nvSpPr>
          <p:cNvPr id="3" name="Content Placeholder 2">
            <a:extLst>
              <a:ext uri="{FF2B5EF4-FFF2-40B4-BE49-F238E27FC236}">
                <a16:creationId xmlns:a16="http://schemas.microsoft.com/office/drawing/2014/main" id="{9BAC6AA2-A078-47B7-82CA-04F128ACFDD5}"/>
              </a:ext>
            </a:extLst>
          </p:cNvPr>
          <p:cNvSpPr>
            <a:spLocks noGrp="1"/>
          </p:cNvSpPr>
          <p:nvPr>
            <p:ph idx="1"/>
          </p:nvPr>
        </p:nvSpPr>
        <p:spPr>
          <a:xfrm>
            <a:off x="457200" y="1600200"/>
            <a:ext cx="17068800" cy="8039100"/>
          </a:xfrm>
        </p:spPr>
        <p:txBody>
          <a:bodyPr>
            <a:normAutofit/>
          </a:bodyPr>
          <a:lstStyle/>
          <a:p>
            <a:r>
              <a:rPr lang="en-US" dirty="0"/>
              <a:t>Many publications of ICAI</a:t>
            </a:r>
          </a:p>
          <a:p>
            <a:endParaRPr lang="en-US" dirty="0"/>
          </a:p>
          <a:p>
            <a:r>
              <a:rPr lang="en-US" dirty="0"/>
              <a:t>Practitioner’s Guide to Audit of Small Entities (Revised 2020)</a:t>
            </a:r>
          </a:p>
          <a:p>
            <a:pPr marL="0" indent="0">
              <a:buNone/>
            </a:pPr>
            <a:endParaRPr lang="en-US" dirty="0"/>
          </a:p>
          <a:p>
            <a:r>
              <a:rPr lang="en-US" b="1" dirty="0"/>
              <a:t>Recent one  - Audit Working Paper Templates (June 2023)</a:t>
            </a:r>
          </a:p>
          <a:p>
            <a:pPr marL="0" indent="0">
              <a:buNone/>
            </a:pPr>
            <a:endParaRPr lang="en-US" b="1" dirty="0"/>
          </a:p>
          <a:p>
            <a:r>
              <a:rPr lang="en-US" dirty="0"/>
              <a:t>Highly useful for mid and small size firms</a:t>
            </a:r>
          </a:p>
          <a:p>
            <a:pPr marL="0" indent="0">
              <a:buNone/>
            </a:pPr>
            <a:endParaRPr lang="en-US" dirty="0"/>
          </a:p>
          <a:p>
            <a:r>
              <a:rPr lang="en-US" dirty="0"/>
              <a:t>Ready reference for audit team</a:t>
            </a:r>
          </a:p>
          <a:p>
            <a:endParaRPr lang="en-US" dirty="0"/>
          </a:p>
          <a:p>
            <a:r>
              <a:rPr lang="en-US" dirty="0"/>
              <a:t>Very handy and useful to maintain documentation</a:t>
            </a:r>
          </a:p>
          <a:p>
            <a:endParaRPr lang="en-US" dirty="0"/>
          </a:p>
          <a:p>
            <a:r>
              <a:rPr lang="en-US" dirty="0"/>
              <a:t>Helps in Peer review process</a:t>
            </a:r>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744051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7 – Procedure for Client’s documents</a:t>
            </a:r>
          </a:p>
        </p:txBody>
      </p:sp>
      <p:sp>
        <p:nvSpPr>
          <p:cNvPr id="7" name="Rectangle 1">
            <a:extLst>
              <a:ext uri="{FF2B5EF4-FFF2-40B4-BE49-F238E27FC236}">
                <a16:creationId xmlns:a16="http://schemas.microsoft.com/office/drawing/2014/main" id="{CA015622-60FB-4CF3-BE75-A4BA06418DA2}"/>
              </a:ext>
            </a:extLst>
          </p:cNvPr>
          <p:cNvSpPr>
            <a:spLocks noChangeArrowheads="1"/>
          </p:cNvSpPr>
          <p:nvPr/>
        </p:nvSpPr>
        <p:spPr bwMode="auto">
          <a:xfrm>
            <a:off x="1354666" y="-408744"/>
            <a:ext cx="34311972" cy="13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Content Placeholder 3">
            <a:extLst>
              <a:ext uri="{FF2B5EF4-FFF2-40B4-BE49-F238E27FC236}">
                <a16:creationId xmlns:a16="http://schemas.microsoft.com/office/drawing/2014/main" id="{8B4FA7E8-D1D9-4C7D-924F-3BBBF887B6D1}"/>
              </a:ext>
            </a:extLst>
          </p:cNvPr>
          <p:cNvSpPr>
            <a:spLocks noGrp="1"/>
          </p:cNvSpPr>
          <p:nvPr>
            <p:ph idx="1"/>
          </p:nvPr>
        </p:nvSpPr>
        <p:spPr>
          <a:xfrm>
            <a:off x="457200" y="1600200"/>
            <a:ext cx="16611600" cy="8191500"/>
          </a:xfrm>
        </p:spPr>
        <p:txBody>
          <a:bodyPr>
            <a:normAutofit fontScale="92500" lnSpcReduction="20000"/>
          </a:bodyPr>
          <a:lstStyle/>
          <a:p>
            <a:pPr fontAlgn="base"/>
            <a:r>
              <a:rPr lang="en-US" dirty="0"/>
              <a:t>Every working paper provided by the client goes through basic 3 level checks before any work is started on the same. </a:t>
            </a:r>
            <a:r>
              <a:rPr lang="en-IN" b="1" dirty="0"/>
              <a:t> </a:t>
            </a:r>
            <a:endParaRPr lang="en-US" dirty="0"/>
          </a:p>
          <a:p>
            <a:pPr lvl="0" fontAlgn="base"/>
            <a:r>
              <a:rPr lang="en-US" i="1" dirty="0"/>
              <a:t>Domain</a:t>
            </a:r>
            <a:r>
              <a:rPr lang="en-US" dirty="0"/>
              <a:t> – The domain from which the email is received and the portal i.e., through which data has been provided from the client belongs to the client. </a:t>
            </a:r>
            <a:r>
              <a:rPr lang="en-IN" b="1" dirty="0"/>
              <a:t> </a:t>
            </a:r>
            <a:endParaRPr lang="en-US" dirty="0"/>
          </a:p>
          <a:p>
            <a:pPr lvl="0" fontAlgn="base"/>
            <a:r>
              <a:rPr lang="en-US" i="1" dirty="0"/>
              <a:t>Sender </a:t>
            </a:r>
            <a:r>
              <a:rPr lang="en-US" b="1" dirty="0"/>
              <a:t>– </a:t>
            </a:r>
            <a:r>
              <a:rPr lang="en-US" dirty="0"/>
              <a:t>Whether</a:t>
            </a:r>
            <a:r>
              <a:rPr lang="en-US" b="1" dirty="0"/>
              <a:t> </a:t>
            </a:r>
            <a:r>
              <a:rPr lang="en-US" dirty="0"/>
              <a:t>the person sending the data from the client side is authorized to do so in their capacity. This can be traced by the understanding of the hierarchy from the client</a:t>
            </a:r>
            <a:r>
              <a:rPr lang="en-US" b="1" dirty="0"/>
              <a:t>.</a:t>
            </a:r>
            <a:r>
              <a:rPr lang="en-IN" b="1" dirty="0"/>
              <a:t> </a:t>
            </a:r>
            <a:endParaRPr lang="en-US" dirty="0"/>
          </a:p>
          <a:p>
            <a:pPr lvl="0" fontAlgn="base"/>
            <a:r>
              <a:rPr lang="en-US" i="1" dirty="0"/>
              <a:t>Arithmetical accuracy </a:t>
            </a:r>
            <a:r>
              <a:rPr lang="en-US" b="1" dirty="0"/>
              <a:t>–</a:t>
            </a:r>
            <a:r>
              <a:rPr lang="en-US" dirty="0"/>
              <a:t>After receipt of data from the client, we check the arithmetical accuracy of the sheet provided to us by recalculation of the formulas in the sheet and derive if the result obtained is matching the data provided by the client.</a:t>
            </a:r>
            <a:r>
              <a:rPr lang="en-IN" b="1" dirty="0"/>
              <a:t> </a:t>
            </a:r>
            <a:endParaRPr lang="en-US" dirty="0"/>
          </a:p>
          <a:p>
            <a:pPr lvl="0" fontAlgn="base"/>
            <a:r>
              <a:rPr lang="en-US" i="1" dirty="0"/>
              <a:t>Cross Tally – </a:t>
            </a:r>
            <a:r>
              <a:rPr lang="en-US" dirty="0"/>
              <a:t>The data provided is cross verified with the trail balance or financials if the data provided is of such nature which can be directly matched with the books.</a:t>
            </a:r>
            <a:r>
              <a:rPr lang="en-IN" b="1" dirty="0"/>
              <a:t> </a:t>
            </a:r>
            <a:endParaRPr lang="en-US" dirty="0"/>
          </a:p>
          <a:p>
            <a:pPr lvl="0" fontAlgn="base"/>
            <a:r>
              <a:rPr lang="en-US" i="1" dirty="0"/>
              <a:t>Sanity –</a:t>
            </a:r>
            <a:r>
              <a:rPr lang="en-US" dirty="0"/>
              <a:t> The sanity of data provided by the client is not disturbed. After receipt of data the client data is saved </a:t>
            </a:r>
            <a:r>
              <a:rPr lang="en-US" i="1" dirty="0"/>
              <a:t>“as it is”</a:t>
            </a:r>
            <a:r>
              <a:rPr lang="en-US" dirty="0"/>
              <a:t> and another copy of the workbook is prepared and whatsoever working required is performed on the copy version prepared.</a:t>
            </a:r>
            <a:r>
              <a:rPr lang="en-IN" b="1" dirty="0"/>
              <a:t> </a:t>
            </a:r>
            <a:endParaRPr lang="en-US" dirty="0"/>
          </a:p>
          <a:p>
            <a:pPr lvl="0" fontAlgn="base"/>
            <a:r>
              <a:rPr lang="en-US" i="1" dirty="0"/>
              <a:t>Attestation –</a:t>
            </a:r>
            <a:r>
              <a:rPr lang="en-US" dirty="0"/>
              <a:t>If the data is provided in paper format, then we assure the same must be attested by the competent person to provide the data.</a:t>
            </a:r>
            <a:r>
              <a:rPr lang="en-IN" b="1" dirty="0"/>
              <a:t> </a:t>
            </a:r>
            <a:endParaRPr lang="en-US" dirty="0"/>
          </a:p>
          <a:p>
            <a:pPr lvl="0" fontAlgn="base"/>
            <a:r>
              <a:rPr lang="en-US" i="1" dirty="0"/>
              <a:t>Other Documents –</a:t>
            </a:r>
            <a:r>
              <a:rPr lang="en-US" dirty="0"/>
              <a:t> For other documentation such as bank statements, loan agreements, Articles of Association or Memorandum of Association etc., we ensure that the same are attested by the competent authority or is provided in the proper format as it should be. It is being ensured that external confirmation to be obtained rather than relying on the client. </a:t>
            </a:r>
            <a:r>
              <a:rPr lang="en-IN" b="1" dirty="0"/>
              <a:t> </a:t>
            </a:r>
            <a:endParaRPr lang="en-US" dirty="0"/>
          </a:p>
          <a:p>
            <a:endParaRPr lang="en-US" dirty="0"/>
          </a:p>
        </p:txBody>
      </p:sp>
    </p:spTree>
    <p:extLst>
      <p:ext uri="{BB962C8B-B14F-4D97-AF65-F5344CB8AC3E}">
        <p14:creationId xmlns:p14="http://schemas.microsoft.com/office/powerpoint/2010/main" val="133181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US"/>
          </a:p>
        </p:txBody>
      </p:sp>
      <p:sp>
        <p:nvSpPr>
          <p:cNvPr id="3" name="Freeform 3"/>
          <p:cNvSpPr/>
          <p:nvPr/>
        </p:nvSpPr>
        <p:spPr>
          <a:xfrm>
            <a:off x="1028700" y="6461125"/>
            <a:ext cx="3450800" cy="2967688"/>
          </a:xfrm>
          <a:custGeom>
            <a:avLst/>
            <a:gdLst/>
            <a:ahLst/>
            <a:cxnLst/>
            <a:rect l="l" t="t" r="r" b="b"/>
            <a:pathLst>
              <a:path w="3450800" h="2967688">
                <a:moveTo>
                  <a:pt x="0" y="0"/>
                </a:moveTo>
                <a:lnTo>
                  <a:pt x="3450800" y="0"/>
                </a:lnTo>
                <a:lnTo>
                  <a:pt x="3450800" y="2967688"/>
                </a:lnTo>
                <a:lnTo>
                  <a:pt x="0" y="2967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4124893" y="3663950"/>
            <a:ext cx="10038214" cy="2760307"/>
          </a:xfrm>
          <a:prstGeom prst="rect">
            <a:avLst/>
          </a:prstGeom>
        </p:spPr>
        <p:txBody>
          <a:bodyPr lIns="0" tIns="0" rIns="0" bIns="0" rtlCol="0" anchor="t">
            <a:spAutoFit/>
          </a:bodyPr>
          <a:lstStyle/>
          <a:p>
            <a:pPr algn="ctr">
              <a:lnSpc>
                <a:spcPts val="11200"/>
              </a:lnSpc>
            </a:pPr>
            <a:r>
              <a:rPr lang="en-US" sz="8000" dirty="0">
                <a:solidFill>
                  <a:srgbClr val="0D0F68"/>
                </a:solidFill>
                <a:latin typeface="Yeseva One"/>
              </a:rPr>
              <a:t>Question and </a:t>
            </a:r>
            <a:r>
              <a:rPr lang="en-US" sz="8000" dirty="0" err="1">
                <a:solidFill>
                  <a:srgbClr val="0D0F68"/>
                </a:solidFill>
                <a:latin typeface="Yeseva One"/>
              </a:rPr>
              <a:t>Answe﻿r</a:t>
            </a:r>
            <a:r>
              <a:rPr lang="en-US" sz="8000" dirty="0">
                <a:solidFill>
                  <a:srgbClr val="0D0F68"/>
                </a:solidFill>
                <a:latin typeface="Yeseva One"/>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US"/>
          </a:p>
        </p:txBody>
      </p:sp>
      <p:sp>
        <p:nvSpPr>
          <p:cNvPr id="3" name="TextBox 3"/>
          <p:cNvSpPr txBox="1"/>
          <p:nvPr/>
        </p:nvSpPr>
        <p:spPr>
          <a:xfrm>
            <a:off x="1804359" y="723900"/>
            <a:ext cx="14679282" cy="2103140"/>
          </a:xfrm>
          <a:prstGeom prst="rect">
            <a:avLst/>
          </a:prstGeom>
        </p:spPr>
        <p:txBody>
          <a:bodyPr lIns="0" tIns="0" rIns="0" bIns="0" rtlCol="0" anchor="t">
            <a:spAutoFit/>
          </a:bodyPr>
          <a:lstStyle/>
          <a:p>
            <a:pPr algn="ctr">
              <a:lnSpc>
                <a:spcPts val="16350"/>
              </a:lnSpc>
            </a:pPr>
            <a:r>
              <a:rPr lang="en-US" sz="11679" dirty="0">
                <a:solidFill>
                  <a:srgbClr val="0D0F68"/>
                </a:solidFill>
                <a:latin typeface="Yeseva One"/>
              </a:rPr>
              <a:t>Thank You</a:t>
            </a:r>
          </a:p>
        </p:txBody>
      </p:sp>
      <p:grpSp>
        <p:nvGrpSpPr>
          <p:cNvPr id="13" name="Group 12"/>
          <p:cNvGrpSpPr/>
          <p:nvPr/>
        </p:nvGrpSpPr>
        <p:grpSpPr>
          <a:xfrm>
            <a:off x="6739532" y="6028389"/>
            <a:ext cx="8252314" cy="3320065"/>
            <a:chOff x="4131053" y="5715447"/>
            <a:chExt cx="8252314" cy="3320065"/>
          </a:xfrm>
        </p:grpSpPr>
        <p:sp>
          <p:nvSpPr>
            <p:cNvPr id="4" name="Freeform 17"/>
            <p:cNvSpPr/>
            <p:nvPr/>
          </p:nvSpPr>
          <p:spPr>
            <a:xfrm>
              <a:off x="4131053" y="7245566"/>
              <a:ext cx="507176"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solidFill>
                  <a:srgbClr val="0D0F68"/>
                </a:solidFill>
              </a:endParaRPr>
            </a:p>
          </p:txBody>
        </p:sp>
        <p:sp>
          <p:nvSpPr>
            <p:cNvPr id="5" name="Freeform 18"/>
            <p:cNvSpPr/>
            <p:nvPr/>
          </p:nvSpPr>
          <p:spPr>
            <a:xfrm>
              <a:off x="4131053" y="6251533"/>
              <a:ext cx="507176"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solidFill>
                  <a:srgbClr val="0D0F68"/>
                </a:solidFill>
              </a:endParaRPr>
            </a:p>
          </p:txBody>
        </p:sp>
        <p:sp>
          <p:nvSpPr>
            <p:cNvPr id="6" name="Freeform 19"/>
            <p:cNvSpPr/>
            <p:nvPr/>
          </p:nvSpPr>
          <p:spPr>
            <a:xfrm>
              <a:off x="4131053" y="6763304"/>
              <a:ext cx="506949" cy="384955"/>
            </a:xfrm>
            <a:custGeom>
              <a:avLst/>
              <a:gdLst/>
              <a:ahLst/>
              <a:cxnLst/>
              <a:rect l="l" t="t" r="r" b="b"/>
              <a:pathLst>
                <a:path w="384783" h="384955">
                  <a:moveTo>
                    <a:pt x="0" y="0"/>
                  </a:moveTo>
                  <a:lnTo>
                    <a:pt x="384783" y="0"/>
                  </a:lnTo>
                  <a:lnTo>
                    <a:pt x="384783"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N">
                <a:solidFill>
                  <a:srgbClr val="0D0F68"/>
                </a:solidFill>
              </a:endParaRPr>
            </a:p>
          </p:txBody>
        </p:sp>
        <p:sp>
          <p:nvSpPr>
            <p:cNvPr id="7" name="Freeform 20"/>
            <p:cNvSpPr/>
            <p:nvPr/>
          </p:nvSpPr>
          <p:spPr>
            <a:xfrm>
              <a:off x="4131053" y="5766634"/>
              <a:ext cx="507176"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solidFill>
                  <a:srgbClr val="0D0F68"/>
                </a:solidFill>
              </a:endParaRPr>
            </a:p>
          </p:txBody>
        </p:sp>
        <p:sp>
          <p:nvSpPr>
            <p:cNvPr id="8" name="TextBox 22"/>
            <p:cNvSpPr txBox="1"/>
            <p:nvPr/>
          </p:nvSpPr>
          <p:spPr>
            <a:xfrm>
              <a:off x="4666303" y="6696629"/>
              <a:ext cx="7717064" cy="458405"/>
            </a:xfrm>
            <a:prstGeom prst="rect">
              <a:avLst/>
            </a:prstGeom>
          </p:spPr>
          <p:txBody>
            <a:bodyPr wrap="square" lIns="0" tIns="0" rIns="0" bIns="0" rtlCol="0" anchor="t">
              <a:spAutoFit/>
            </a:bodyPr>
            <a:lstStyle/>
            <a:p>
              <a:pPr>
                <a:lnSpc>
                  <a:spcPts val="3608"/>
                </a:lnSpc>
              </a:pPr>
              <a:r>
                <a:rPr lang="en-US" sz="2577">
                  <a:solidFill>
                    <a:srgbClr val="0D0F68"/>
                  </a:solidFill>
                  <a:latin typeface="Yeseva One" panose="020B0604020202020204" charset="0"/>
                </a:rPr>
                <a:t>www.wmec.icai.org</a:t>
              </a:r>
            </a:p>
          </p:txBody>
        </p:sp>
        <p:sp>
          <p:nvSpPr>
            <p:cNvPr id="9" name="TextBox 23"/>
            <p:cNvSpPr txBox="1"/>
            <p:nvPr/>
          </p:nvSpPr>
          <p:spPr>
            <a:xfrm>
              <a:off x="4666303" y="6184858"/>
              <a:ext cx="7717064" cy="458405"/>
            </a:xfrm>
            <a:prstGeom prst="rect">
              <a:avLst/>
            </a:prstGeom>
          </p:spPr>
          <p:txBody>
            <a:bodyPr wrap="square" lIns="0" tIns="0" rIns="0" bIns="0" rtlCol="0" anchor="t">
              <a:spAutoFit/>
            </a:bodyPr>
            <a:lstStyle/>
            <a:p>
              <a:pPr>
                <a:lnSpc>
                  <a:spcPts val="3608"/>
                </a:lnSpc>
              </a:pPr>
              <a:r>
                <a:rPr lang="en-US" sz="2577" dirty="0">
                  <a:solidFill>
                    <a:srgbClr val="0D0F68"/>
                  </a:solidFill>
                  <a:latin typeface="Yeseva One" panose="020B0604020202020204" charset="0"/>
                </a:rPr>
                <a:t>wmec@icai.in</a:t>
              </a:r>
            </a:p>
          </p:txBody>
        </p:sp>
        <p:sp>
          <p:nvSpPr>
            <p:cNvPr id="10" name="TextBox 24"/>
            <p:cNvSpPr txBox="1"/>
            <p:nvPr/>
          </p:nvSpPr>
          <p:spPr>
            <a:xfrm>
              <a:off x="4666303" y="7188853"/>
              <a:ext cx="5312596" cy="1846659"/>
            </a:xfrm>
            <a:prstGeom prst="rect">
              <a:avLst/>
            </a:prstGeom>
          </p:spPr>
          <p:txBody>
            <a:bodyPr wrap="square" lIns="0" tIns="0" rIns="0" bIns="0" rtlCol="0" anchor="t">
              <a:spAutoFit/>
            </a:bodyPr>
            <a:lstStyle/>
            <a:p>
              <a:pPr>
                <a:lnSpc>
                  <a:spcPts val="3608"/>
                </a:lnSpc>
              </a:pPr>
              <a:r>
                <a:rPr lang="en-US" sz="2577" dirty="0">
                  <a:solidFill>
                    <a:srgbClr val="0D0F68"/>
                  </a:solidFill>
                  <a:latin typeface="Yeseva One" panose="020B0604020202020204" charset="0"/>
                </a:rPr>
                <a:t>ICAI </a:t>
              </a:r>
              <a:r>
                <a:rPr lang="en-US" sz="2577" dirty="0" err="1">
                  <a:solidFill>
                    <a:srgbClr val="0D0F68"/>
                  </a:solidFill>
                  <a:latin typeface="Yeseva One" panose="020B0604020202020204" charset="0"/>
                </a:rPr>
                <a:t>Bhawan</a:t>
              </a:r>
              <a:r>
                <a:rPr lang="en-US" sz="2577" dirty="0">
                  <a:solidFill>
                    <a:srgbClr val="0D0F68"/>
                  </a:solidFill>
                  <a:latin typeface="Yeseva One" panose="020B0604020202020204" charset="0"/>
                </a:rPr>
                <a:t>,</a:t>
              </a:r>
            </a:p>
            <a:p>
              <a:pPr>
                <a:lnSpc>
                  <a:spcPts val="3608"/>
                </a:lnSpc>
              </a:pPr>
              <a:r>
                <a:rPr lang="en-US" sz="2577" dirty="0">
                  <a:solidFill>
                    <a:srgbClr val="0D0F68"/>
                  </a:solidFill>
                  <a:latin typeface="Yeseva One" panose="020B0604020202020204" charset="0"/>
                </a:rPr>
                <a:t>3rd Floor, </a:t>
              </a:r>
              <a:r>
                <a:rPr lang="en-US" sz="2577" dirty="0" err="1">
                  <a:solidFill>
                    <a:srgbClr val="0D0F68"/>
                  </a:solidFill>
                  <a:latin typeface="Yeseva One" panose="020B0604020202020204" charset="0"/>
                </a:rPr>
                <a:t>Annexe</a:t>
              </a:r>
              <a:r>
                <a:rPr lang="en-US" sz="2577" dirty="0">
                  <a:solidFill>
                    <a:srgbClr val="0D0F68"/>
                  </a:solidFill>
                  <a:latin typeface="Yeseva One" panose="020B0604020202020204" charset="0"/>
                </a:rPr>
                <a:t> Building</a:t>
              </a:r>
            </a:p>
            <a:p>
              <a:pPr>
                <a:lnSpc>
                  <a:spcPts val="3608"/>
                </a:lnSpc>
              </a:pPr>
              <a:r>
                <a:rPr lang="en-US" sz="2577" dirty="0" err="1">
                  <a:solidFill>
                    <a:srgbClr val="0D0F68"/>
                  </a:solidFill>
                  <a:latin typeface="Yeseva One" panose="020B0604020202020204" charset="0"/>
                </a:rPr>
                <a:t>Indraprastha</a:t>
              </a:r>
              <a:r>
                <a:rPr lang="en-US" sz="2577" dirty="0">
                  <a:solidFill>
                    <a:srgbClr val="0D0F68"/>
                  </a:solidFill>
                  <a:latin typeface="Yeseva One" panose="020B0604020202020204" charset="0"/>
                </a:rPr>
                <a:t> Marg, New Delhi</a:t>
              </a:r>
            </a:p>
            <a:p>
              <a:pPr>
                <a:lnSpc>
                  <a:spcPts val="3608"/>
                </a:lnSpc>
              </a:pPr>
              <a:endParaRPr lang="en-US" sz="2577" dirty="0">
                <a:solidFill>
                  <a:srgbClr val="0D0F68"/>
                </a:solidFill>
                <a:latin typeface="Yeseva One" panose="020B0604020202020204" charset="0"/>
              </a:endParaRPr>
            </a:p>
          </p:txBody>
        </p:sp>
        <p:sp>
          <p:nvSpPr>
            <p:cNvPr id="11" name="TextBox 25"/>
            <p:cNvSpPr txBox="1"/>
            <p:nvPr/>
          </p:nvSpPr>
          <p:spPr>
            <a:xfrm>
              <a:off x="4666303" y="5715447"/>
              <a:ext cx="3123438" cy="458405"/>
            </a:xfrm>
            <a:prstGeom prst="rect">
              <a:avLst/>
            </a:prstGeom>
          </p:spPr>
          <p:txBody>
            <a:bodyPr wrap="square" lIns="0" tIns="0" rIns="0" bIns="0" rtlCol="0" anchor="t">
              <a:spAutoFit/>
            </a:bodyPr>
            <a:lstStyle/>
            <a:p>
              <a:pPr>
                <a:lnSpc>
                  <a:spcPts val="3608"/>
                </a:lnSpc>
              </a:pPr>
              <a:r>
                <a:rPr lang="en-US" sz="2577" dirty="0">
                  <a:solidFill>
                    <a:srgbClr val="0D0F68"/>
                  </a:solidFill>
                  <a:latin typeface="Yeseva One" panose="020B0604020202020204" charset="0"/>
                </a:rPr>
                <a:t>011-30110573</a:t>
              </a:r>
            </a:p>
          </p:txBody>
        </p:sp>
      </p:grpSp>
      <p:sp>
        <p:nvSpPr>
          <p:cNvPr id="12" name="TextBox 26"/>
          <p:cNvSpPr txBox="1"/>
          <p:nvPr/>
        </p:nvSpPr>
        <p:spPr>
          <a:xfrm>
            <a:off x="666750" y="2782699"/>
            <a:ext cx="16954500" cy="2215991"/>
          </a:xfrm>
          <a:prstGeom prst="rect">
            <a:avLst/>
          </a:prstGeom>
        </p:spPr>
        <p:txBody>
          <a:bodyPr wrap="square" lIns="0" tIns="0" rIns="0" bIns="0" rtlCol="0" anchor="t">
            <a:spAutoFit/>
          </a:bodyPr>
          <a:lstStyle/>
          <a:p>
            <a:pPr algn="ctr"/>
            <a:r>
              <a:rPr lang="en-US" sz="7200" spc="-101" dirty="0">
                <a:solidFill>
                  <a:srgbClr val="0D0F68"/>
                </a:solidFill>
                <a:latin typeface="Yeseva One" panose="020B0604020202020204" charset="0"/>
              </a:rPr>
              <a:t>Women &amp; Young Members Excellence Committee</a:t>
            </a:r>
          </a:p>
        </p:txBody>
      </p:sp>
    </p:spTree>
    <p:extLst>
      <p:ext uri="{BB962C8B-B14F-4D97-AF65-F5344CB8AC3E}">
        <p14:creationId xmlns:p14="http://schemas.microsoft.com/office/powerpoint/2010/main" val="115583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5711-AA81-4EF6-ADBA-60DC958E428B}"/>
              </a:ext>
            </a:extLst>
          </p:cNvPr>
          <p:cNvSpPr>
            <a:spLocks noGrp="1"/>
          </p:cNvSpPr>
          <p:nvPr>
            <p:ph type="title"/>
          </p:nvPr>
        </p:nvSpPr>
        <p:spPr>
          <a:xfrm>
            <a:off x="457200" y="274638"/>
            <a:ext cx="16459200" cy="1143000"/>
          </a:xfrm>
        </p:spPr>
        <p:txBody>
          <a:bodyPr/>
          <a:lstStyle/>
          <a:p>
            <a:endParaRPr lang="en-US" dirty="0"/>
          </a:p>
        </p:txBody>
      </p:sp>
      <p:sp>
        <p:nvSpPr>
          <p:cNvPr id="3" name="Content Placeholder 2">
            <a:extLst>
              <a:ext uri="{FF2B5EF4-FFF2-40B4-BE49-F238E27FC236}">
                <a16:creationId xmlns:a16="http://schemas.microsoft.com/office/drawing/2014/main" id="{9BAC6AA2-A078-47B7-82CA-04F128ACFDD5}"/>
              </a:ext>
            </a:extLst>
          </p:cNvPr>
          <p:cNvSpPr>
            <a:spLocks noGrp="1"/>
          </p:cNvSpPr>
          <p:nvPr>
            <p:ph idx="1"/>
          </p:nvPr>
        </p:nvSpPr>
        <p:spPr>
          <a:xfrm>
            <a:off x="457200" y="1600200"/>
            <a:ext cx="17068800" cy="8039100"/>
          </a:xfrm>
        </p:spPr>
        <p:txBody>
          <a:bodyPr/>
          <a:lstStyle/>
          <a:p>
            <a:endParaRPr lang="en-US" dirty="0"/>
          </a:p>
          <a:p>
            <a:endParaRPr lang="en-US" dirty="0"/>
          </a:p>
          <a:p>
            <a:endParaRPr lang="en-US" dirty="0"/>
          </a:p>
          <a:p>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191A7585-C42C-407A-95B6-27389E3E93B0}"/>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81316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611600" cy="1143000"/>
          </a:xfrm>
        </p:spPr>
        <p:txBody>
          <a:bodyPr/>
          <a:lstStyle/>
          <a:p>
            <a:r>
              <a:rPr lang="en-US" b="1" dirty="0"/>
              <a:t>Appointment</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lstStyle/>
          <a:p>
            <a:r>
              <a:rPr lang="en-US" dirty="0"/>
              <a:t>Engagement acceptance</a:t>
            </a:r>
          </a:p>
          <a:p>
            <a:pPr marL="0" indent="0">
              <a:buNone/>
            </a:pPr>
            <a:endParaRPr lang="en-US" dirty="0"/>
          </a:p>
          <a:p>
            <a:r>
              <a:rPr lang="en-US" dirty="0"/>
              <a:t>Engagement letter – (drafts available)</a:t>
            </a:r>
          </a:p>
          <a:p>
            <a:pPr marL="0" indent="0">
              <a:buNone/>
            </a:pPr>
            <a:endParaRPr lang="en-US" dirty="0"/>
          </a:p>
          <a:p>
            <a:r>
              <a:rPr lang="en-US" dirty="0"/>
              <a:t>Independence Confirmation</a:t>
            </a:r>
          </a:p>
          <a:p>
            <a:pPr marL="0" indent="0">
              <a:buNone/>
            </a:pPr>
            <a:endParaRPr lang="en-US" dirty="0"/>
          </a:p>
          <a:p>
            <a:r>
              <a:rPr lang="en-US" dirty="0"/>
              <a:t>Confidentiality undertakings</a:t>
            </a:r>
          </a:p>
          <a:p>
            <a:endParaRPr lang="en-US" dirty="0"/>
          </a:p>
          <a:p>
            <a:r>
              <a:rPr lang="en-US" dirty="0"/>
              <a:t>Client engagement acceptance checklist</a:t>
            </a:r>
          </a:p>
          <a:p>
            <a:endParaRPr lang="en-US" dirty="0"/>
          </a:p>
        </p:txBody>
      </p:sp>
    </p:spTree>
    <p:extLst>
      <p:ext uri="{BB962C8B-B14F-4D97-AF65-F5344CB8AC3E}">
        <p14:creationId xmlns:p14="http://schemas.microsoft.com/office/powerpoint/2010/main" val="196048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p:txBody>
          <a:bodyPr/>
          <a:lstStyle/>
          <a:p>
            <a:r>
              <a:rPr lang="en-US" dirty="0"/>
              <a:t>Chapter 1 - Appointment</a:t>
            </a:r>
          </a:p>
        </p:txBody>
      </p:sp>
      <p:sp>
        <p:nvSpPr>
          <p:cNvPr id="5" name="Content Placeholder 4">
            <a:extLst>
              <a:ext uri="{FF2B5EF4-FFF2-40B4-BE49-F238E27FC236}">
                <a16:creationId xmlns:a16="http://schemas.microsoft.com/office/drawing/2014/main" id="{F00A81F8-8314-4BC4-A2C6-0A90C779C99D}"/>
              </a:ext>
            </a:extLst>
          </p:cNvPr>
          <p:cNvSpPr>
            <a:spLocks noGrp="1"/>
          </p:cNvSpPr>
          <p:nvPr>
            <p:ph idx="1"/>
          </p:nvPr>
        </p:nvSpPr>
        <p:spPr>
          <a:xfrm>
            <a:off x="457200" y="1600200"/>
            <a:ext cx="16383000" cy="7200900"/>
          </a:xfrm>
        </p:spPr>
        <p:txBody>
          <a:bodyPr>
            <a:normAutofit fontScale="77500" lnSpcReduction="20000"/>
          </a:bodyPr>
          <a:lstStyle/>
          <a:p>
            <a:pPr marL="0" indent="0">
              <a:buNone/>
            </a:pPr>
            <a:r>
              <a:rPr lang="en-US" b="1" dirty="0"/>
              <a:t>Draft format of Engagement letter </a:t>
            </a:r>
          </a:p>
          <a:p>
            <a:pPr marL="0" indent="0">
              <a:buNone/>
            </a:pPr>
            <a:r>
              <a:rPr lang="en-US" dirty="0"/>
              <a:t> </a:t>
            </a:r>
          </a:p>
          <a:p>
            <a:pPr marL="0" indent="0">
              <a:buNone/>
            </a:pPr>
            <a:r>
              <a:rPr lang="en-IN" dirty="0"/>
              <a:t>To, </a:t>
            </a:r>
            <a:endParaRPr lang="en-US" dirty="0"/>
          </a:p>
          <a:p>
            <a:pPr marL="0" indent="0">
              <a:buNone/>
            </a:pPr>
            <a:r>
              <a:rPr lang="en-IN" dirty="0"/>
              <a:t>The Board of Directors of	……………                                        (name of the Entity)</a:t>
            </a:r>
            <a:endParaRPr lang="en-US" dirty="0"/>
          </a:p>
          <a:p>
            <a:pPr marL="0" indent="0">
              <a:buNone/>
            </a:pPr>
            <a:r>
              <a:rPr lang="en-IN" i="1" dirty="0"/>
              <a:t>(Address)</a:t>
            </a:r>
            <a:endParaRPr lang="en-US" dirty="0"/>
          </a:p>
          <a:p>
            <a:pPr marL="0" indent="0">
              <a:buNone/>
            </a:pPr>
            <a:r>
              <a:rPr lang="en-IN" i="1" dirty="0"/>
              <a:t> </a:t>
            </a:r>
            <a:endParaRPr lang="en-US" dirty="0"/>
          </a:p>
          <a:p>
            <a:pPr marL="0" indent="0">
              <a:buNone/>
            </a:pPr>
            <a:r>
              <a:rPr lang="en-IN" dirty="0"/>
              <a:t>Dear Sirs,</a:t>
            </a:r>
            <a:endParaRPr lang="en-US" dirty="0"/>
          </a:p>
          <a:p>
            <a:pPr marL="0" indent="0">
              <a:buNone/>
            </a:pPr>
            <a:r>
              <a:rPr lang="en-IN" dirty="0"/>
              <a:t>I   /   We   refer   to   the   letter   dated</a:t>
            </a:r>
            <a:r>
              <a:rPr lang="en-IN" u="sng" dirty="0"/>
              <a:t>	</a:t>
            </a:r>
            <a:r>
              <a:rPr lang="en-IN" dirty="0"/>
              <a:t>informing me   /   us   about   my   /   our   (re) appointment as the auditors of the Company. You have requested that I / we audit the financial statements of the Company as defined in Section 2(40) of the Companies Act, 2013 (‘Act’), for the financial year(s) beginning April 1, 2xx2 and ending March 31, 2xx3. The financial statements of the Company include, where applicable, consolidated financial statements of the Company and of all its subsidiaries, associate companies and joint ventures. I am / We are pleased to confirm my / our acceptance and my / our understanding of this audit engagement by means of this letter.</a:t>
            </a:r>
          </a:p>
          <a:p>
            <a:endParaRPr lang="en-US" dirty="0"/>
          </a:p>
          <a:p>
            <a:pPr marL="0" indent="0">
              <a:buNone/>
            </a:pPr>
            <a:r>
              <a:rPr lang="en-IN" dirty="0"/>
              <a:t>My / Our audit will be conducted with the objective of me / our expressing an opinion if the aforesaid financial statements give the information required by the Act in the manner so required, and give a true and fair view in conformity with the applicable accounting principles generally accepted in India,  of the state of affairs of the Company as at 31</a:t>
            </a:r>
            <a:r>
              <a:rPr lang="en-IN" baseline="30000" dirty="0"/>
              <a:t>st</a:t>
            </a:r>
            <a:r>
              <a:rPr lang="en-IN" dirty="0"/>
              <a:t> March, 2xx3, and its profit/loss and its cash flows for the year ended on that date which, </a:t>
            </a:r>
            <a:r>
              <a:rPr lang="en-IN" i="1" dirty="0"/>
              <a:t>inter alia</a:t>
            </a:r>
            <a:r>
              <a:rPr lang="en-IN" dirty="0"/>
              <a:t>, includes reporting in conjunction whether the Company has an adequate internal financial controls system over financial reporting in place and the operating effectiveness of such controls. In forming my / our opinion on the financial statements, I / we will rely </a:t>
            </a:r>
            <a:endParaRPr lang="en-US" dirty="0"/>
          </a:p>
        </p:txBody>
      </p:sp>
    </p:spTree>
    <p:extLst>
      <p:ext uri="{BB962C8B-B14F-4D97-AF65-F5344CB8AC3E}">
        <p14:creationId xmlns:p14="http://schemas.microsoft.com/office/powerpoint/2010/main" val="74983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1 – Client engagement Acceptance checklist</a:t>
            </a:r>
          </a:p>
        </p:txBody>
      </p:sp>
      <p:pic>
        <p:nvPicPr>
          <p:cNvPr id="6" name="Content Placeholder 5">
            <a:extLst>
              <a:ext uri="{FF2B5EF4-FFF2-40B4-BE49-F238E27FC236}">
                <a16:creationId xmlns:a16="http://schemas.microsoft.com/office/drawing/2014/main" id="{4844214D-CFB1-4CBC-B520-C4D7F2A9EBCE}"/>
              </a:ext>
            </a:extLst>
          </p:cNvPr>
          <p:cNvPicPr>
            <a:picLocks noGrp="1" noChangeAspect="1"/>
          </p:cNvPicPr>
          <p:nvPr>
            <p:ph idx="1"/>
          </p:nvPr>
        </p:nvPicPr>
        <p:blipFill>
          <a:blip r:embed="rId3"/>
          <a:stretch>
            <a:fillRect/>
          </a:stretch>
        </p:blipFill>
        <p:spPr>
          <a:xfrm>
            <a:off x="1447800" y="1045369"/>
            <a:ext cx="15697200" cy="8670131"/>
          </a:xfrm>
          <a:prstGeom prst="rect">
            <a:avLst/>
          </a:prstGeom>
        </p:spPr>
      </p:pic>
    </p:spTree>
    <p:extLst>
      <p:ext uri="{BB962C8B-B14F-4D97-AF65-F5344CB8AC3E}">
        <p14:creationId xmlns:p14="http://schemas.microsoft.com/office/powerpoint/2010/main" val="377751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620-1690-42E5-9737-10698CF4015B}"/>
              </a:ext>
            </a:extLst>
          </p:cNvPr>
          <p:cNvSpPr>
            <a:spLocks noGrp="1"/>
          </p:cNvSpPr>
          <p:nvPr>
            <p:ph type="title"/>
          </p:nvPr>
        </p:nvSpPr>
        <p:spPr>
          <a:xfrm>
            <a:off x="457200" y="274638"/>
            <a:ext cx="11887200" cy="677862"/>
          </a:xfrm>
        </p:spPr>
        <p:txBody>
          <a:bodyPr>
            <a:normAutofit fontScale="90000"/>
          </a:bodyPr>
          <a:lstStyle/>
          <a:p>
            <a:r>
              <a:rPr lang="en-US" dirty="0"/>
              <a:t>Chapter 1 – Independence declaration</a:t>
            </a:r>
          </a:p>
        </p:txBody>
      </p:sp>
      <p:sp>
        <p:nvSpPr>
          <p:cNvPr id="4" name="Content Placeholder 3">
            <a:extLst>
              <a:ext uri="{FF2B5EF4-FFF2-40B4-BE49-F238E27FC236}">
                <a16:creationId xmlns:a16="http://schemas.microsoft.com/office/drawing/2014/main" id="{5A6055C5-87EE-44AC-8144-1FEB6F03CE78}"/>
              </a:ext>
            </a:extLst>
          </p:cNvPr>
          <p:cNvSpPr>
            <a:spLocks noGrp="1"/>
          </p:cNvSpPr>
          <p:nvPr>
            <p:ph idx="1"/>
          </p:nvPr>
        </p:nvSpPr>
        <p:spPr>
          <a:xfrm>
            <a:off x="457200" y="1104900"/>
            <a:ext cx="16078200" cy="8763000"/>
          </a:xfrm>
        </p:spPr>
        <p:txBody>
          <a:bodyPr>
            <a:normAutofit fontScale="25000" lnSpcReduction="20000"/>
          </a:bodyPr>
          <a:lstStyle/>
          <a:p>
            <a:pPr marL="0" indent="0" fontAlgn="base">
              <a:buNone/>
            </a:pPr>
            <a:r>
              <a:rPr lang="en-IN" sz="6400" i="1" dirty="0"/>
              <a:t>(</a:t>
            </a:r>
            <a:r>
              <a:rPr lang="en-IN" sz="8000" i="1" dirty="0"/>
              <a:t>Following draft may be used)</a:t>
            </a:r>
          </a:p>
          <a:p>
            <a:pPr marL="0" indent="0" fontAlgn="base">
              <a:buNone/>
            </a:pPr>
            <a:endParaRPr lang="en-US" sz="8000" dirty="0"/>
          </a:p>
          <a:p>
            <a:pPr marL="0" indent="0">
              <a:buNone/>
            </a:pPr>
            <a:r>
              <a:rPr lang="en-US" sz="8000" b="1" dirty="0"/>
              <a:t>Confirmation of Compliance with Ethical Requirements and Independence by partners / key staff members</a:t>
            </a:r>
            <a:endParaRPr lang="en-US" sz="8000" dirty="0"/>
          </a:p>
          <a:p>
            <a:pPr marL="0" indent="0">
              <a:buNone/>
            </a:pPr>
            <a:r>
              <a:rPr lang="en-US" sz="8000" dirty="0"/>
              <a:t>ABC &amp; Associates LLP</a:t>
            </a:r>
            <a:endParaRPr lang="en-US" sz="8000" b="1" dirty="0"/>
          </a:p>
          <a:p>
            <a:pPr marL="0" indent="0">
              <a:buNone/>
            </a:pPr>
            <a:r>
              <a:rPr lang="en-IN" sz="8000" dirty="0"/>
              <a:t>Chartered Accountants</a:t>
            </a:r>
          </a:p>
          <a:p>
            <a:pPr marL="0" indent="0">
              <a:buNone/>
            </a:pPr>
            <a:endParaRPr lang="en-US" sz="8000" dirty="0"/>
          </a:p>
          <a:p>
            <a:pPr marL="0" indent="0">
              <a:buNone/>
            </a:pPr>
            <a:r>
              <a:rPr lang="en-US" sz="8000" dirty="0"/>
              <a:t>Attention: Mr. AA (Partner)</a:t>
            </a:r>
          </a:p>
          <a:p>
            <a:pPr marL="0" indent="0">
              <a:buNone/>
            </a:pPr>
            <a:endParaRPr lang="en-US" sz="8000" b="1" dirty="0"/>
          </a:p>
          <a:p>
            <a:pPr marL="0" indent="0">
              <a:buNone/>
            </a:pPr>
            <a:r>
              <a:rPr lang="en-IN" sz="8000" dirty="0"/>
              <a:t>As mentioned in your communication to us, I, the undersigned, have noted that</a:t>
            </a:r>
            <a:r>
              <a:rPr lang="en-IN" sz="8000" b="1" dirty="0"/>
              <a:t> </a:t>
            </a:r>
            <a:r>
              <a:rPr lang="en-IN" sz="8000" dirty="0"/>
              <a:t>ABC &amp; Associates LLP have been appointed to perform statutory audit of the financial statements of XYZ Company Pvt Ltd for the year ended March 31, 2xx3. </a:t>
            </a:r>
          </a:p>
          <a:p>
            <a:pPr marL="0" indent="0">
              <a:buNone/>
            </a:pPr>
            <a:endParaRPr lang="en-US" sz="8000" dirty="0"/>
          </a:p>
          <a:p>
            <a:pPr marL="0" indent="0">
              <a:buNone/>
            </a:pPr>
            <a:r>
              <a:rPr lang="en-IN" sz="8000" dirty="0"/>
              <a:t>In this regard, I confirm that I am in compliance with the ethical requirements, including applicable independence rules with respect to XYZ Company Pvt Ltd and all of its related entities as follows:</a:t>
            </a:r>
            <a:endParaRPr lang="en-US" sz="8000" dirty="0"/>
          </a:p>
          <a:p>
            <a:pPr marL="0" lvl="0" indent="0">
              <a:buNone/>
            </a:pPr>
            <a:endParaRPr lang="en-IN" sz="8000" dirty="0"/>
          </a:p>
          <a:p>
            <a:pPr marL="0" lvl="0" indent="0">
              <a:buNone/>
            </a:pPr>
            <a:r>
              <a:rPr lang="en-IN" sz="8000" dirty="0"/>
              <a:t>I am independent in accordance with the independence requirements of ABC &amp; Associates LLP, the Standards on Auditing in India and the Companies Act, 2013.</a:t>
            </a:r>
            <a:endParaRPr lang="en-US" sz="8000" dirty="0"/>
          </a:p>
          <a:p>
            <a:pPr marL="0" lvl="0" indent="0">
              <a:buNone/>
            </a:pPr>
            <a:endParaRPr lang="en-IN" sz="8000" dirty="0"/>
          </a:p>
          <a:p>
            <a:pPr marL="0" lvl="0" indent="0">
              <a:buNone/>
            </a:pPr>
            <a:r>
              <a:rPr lang="en-IN" sz="8000" dirty="0"/>
              <a:t>I am not aware of any past or existing professional services, business arrangements or alliances between me and the entities indicated on the attached listing that would impair independence.</a:t>
            </a:r>
            <a:endParaRPr lang="en-US" sz="8000" dirty="0"/>
          </a:p>
          <a:p>
            <a:pPr marL="0" lvl="0" indent="0">
              <a:buNone/>
            </a:pPr>
            <a:endParaRPr lang="en-IN" sz="8000" dirty="0"/>
          </a:p>
          <a:p>
            <a:pPr marL="0" lvl="0" indent="0">
              <a:buNone/>
            </a:pPr>
            <a:r>
              <a:rPr lang="en-IN" sz="8000" dirty="0"/>
              <a:t>I hereby confirm that-</a:t>
            </a:r>
            <a:endParaRPr lang="en-US" sz="8000" dirty="0"/>
          </a:p>
          <a:p>
            <a:pPr marL="0" lvl="0" indent="0">
              <a:buNone/>
            </a:pPr>
            <a:endParaRPr lang="en-IN" sz="8000" dirty="0"/>
          </a:p>
          <a:p>
            <a:pPr marL="0" lvl="0" indent="0">
              <a:buNone/>
            </a:pPr>
            <a:r>
              <a:rPr lang="en-IN" sz="8000" dirty="0"/>
              <a:t>None of my relative or myself is holding any security of or interest in XYZ Company Pvt Ltd</a:t>
            </a:r>
            <a:r>
              <a:rPr lang="en-IN" sz="8000" b="1" dirty="0"/>
              <a:t> </a:t>
            </a:r>
            <a:r>
              <a:rPr lang="en-IN" sz="8000" dirty="0"/>
              <a:t>and its related entities that would impair independence.</a:t>
            </a:r>
            <a:endParaRPr lang="en-US" sz="8000" dirty="0"/>
          </a:p>
          <a:p>
            <a:pPr marL="0" lvl="0" indent="0">
              <a:buNone/>
            </a:pPr>
            <a:endParaRPr lang="en-IN" sz="8000" dirty="0"/>
          </a:p>
          <a:p>
            <a:pPr marL="0" lvl="0" indent="0">
              <a:buNone/>
            </a:pPr>
            <a:r>
              <a:rPr lang="en-IN" sz="8000" dirty="0"/>
              <a:t>None of my relative or myself is indebted to XYZ Company Pvt Ltd</a:t>
            </a:r>
            <a:r>
              <a:rPr lang="en-IN" sz="8000" b="1" dirty="0"/>
              <a:t> </a:t>
            </a:r>
            <a:r>
              <a:rPr lang="en-IN" sz="8000" dirty="0"/>
              <a:t>and its related entities, for an amount exceeding Rs. 5 lakh or has given any guarantee or security in connection with the indebtedness of any third person for any amount exceeding Rs. 1 lakh.</a:t>
            </a:r>
            <a:endParaRPr lang="en-US" sz="8000" dirty="0"/>
          </a:p>
          <a:p>
            <a:pPr marL="0" lvl="0" indent="0">
              <a:buNone/>
            </a:pPr>
            <a:endParaRPr lang="en-IN" sz="8000" dirty="0"/>
          </a:p>
          <a:p>
            <a:pPr marL="0" lvl="0" indent="0">
              <a:buNone/>
            </a:pPr>
            <a:r>
              <a:rPr lang="en-IN" sz="8000" dirty="0"/>
              <a:t>None of my relative is a director or is in the employment of XYZ Company Pvt Ltd as director or as key managerial personnel.</a:t>
            </a:r>
            <a:endParaRPr lang="en-US" sz="8000" dirty="0"/>
          </a:p>
          <a:p>
            <a:pPr marL="0" indent="0">
              <a:buNone/>
            </a:pPr>
            <a:r>
              <a:rPr lang="en-IN" sz="8000" dirty="0"/>
              <a:t> </a:t>
            </a:r>
            <a:endParaRPr lang="en-US" sz="8000" dirty="0"/>
          </a:p>
          <a:p>
            <a:pPr marL="0" indent="0">
              <a:buNone/>
            </a:pPr>
            <a:r>
              <a:rPr lang="en-IN" sz="8000" b="1" dirty="0"/>
              <a:t>[Signature]</a:t>
            </a:r>
            <a:endParaRPr lang="en-US" sz="8000" dirty="0"/>
          </a:p>
          <a:p>
            <a:pPr marL="0" indent="0">
              <a:buNone/>
            </a:pPr>
            <a:r>
              <a:rPr lang="en-IN" sz="8000" dirty="0"/>
              <a:t> </a:t>
            </a:r>
            <a:endParaRPr lang="en-US" sz="8000" dirty="0"/>
          </a:p>
          <a:p>
            <a:endParaRPr lang="en-US" dirty="0"/>
          </a:p>
        </p:txBody>
      </p:sp>
    </p:spTree>
    <p:extLst>
      <p:ext uri="{BB962C8B-B14F-4D97-AF65-F5344CB8AC3E}">
        <p14:creationId xmlns:p14="http://schemas.microsoft.com/office/powerpoint/2010/main" val="292424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38D-18AB-4D26-8CDE-DAD8A26DBB69}"/>
              </a:ext>
            </a:extLst>
          </p:cNvPr>
          <p:cNvSpPr>
            <a:spLocks noGrp="1"/>
          </p:cNvSpPr>
          <p:nvPr>
            <p:ph type="title"/>
          </p:nvPr>
        </p:nvSpPr>
        <p:spPr>
          <a:xfrm>
            <a:off x="457200" y="274638"/>
            <a:ext cx="16611600" cy="1143000"/>
          </a:xfrm>
        </p:spPr>
        <p:txBody>
          <a:bodyPr/>
          <a:lstStyle/>
          <a:p>
            <a:r>
              <a:rPr lang="en-US" dirty="0"/>
              <a:t>Planning audit</a:t>
            </a:r>
          </a:p>
        </p:txBody>
      </p:sp>
      <p:sp>
        <p:nvSpPr>
          <p:cNvPr id="3" name="Content Placeholder 2">
            <a:extLst>
              <a:ext uri="{FF2B5EF4-FFF2-40B4-BE49-F238E27FC236}">
                <a16:creationId xmlns:a16="http://schemas.microsoft.com/office/drawing/2014/main" id="{AC2E4B59-9C94-4AD4-8D20-A2FC831E87E9}"/>
              </a:ext>
            </a:extLst>
          </p:cNvPr>
          <p:cNvSpPr>
            <a:spLocks noGrp="1"/>
          </p:cNvSpPr>
          <p:nvPr>
            <p:ph idx="1"/>
          </p:nvPr>
        </p:nvSpPr>
        <p:spPr>
          <a:xfrm>
            <a:off x="457200" y="1600200"/>
            <a:ext cx="16916400" cy="6515100"/>
          </a:xfrm>
        </p:spPr>
        <p:txBody>
          <a:bodyPr>
            <a:normAutofit fontScale="85000" lnSpcReduction="20000"/>
          </a:bodyPr>
          <a:lstStyle/>
          <a:p>
            <a:r>
              <a:rPr lang="en-US" dirty="0"/>
              <a:t>Scope of engagement – Audit planning memorandum (KYC )</a:t>
            </a:r>
          </a:p>
          <a:p>
            <a:pPr marL="0" indent="0">
              <a:buNone/>
            </a:pPr>
            <a:endParaRPr lang="en-US" dirty="0"/>
          </a:p>
          <a:p>
            <a:r>
              <a:rPr lang="en-US" dirty="0"/>
              <a:t>Minutes of Planning meeting – Preliminary discussion, discussion about entity, Agenda for next meeting, Closing Note</a:t>
            </a:r>
          </a:p>
          <a:p>
            <a:endParaRPr lang="en-US" dirty="0"/>
          </a:p>
          <a:p>
            <a:r>
              <a:rPr lang="en-US" dirty="0"/>
              <a:t>Note on Basis of Materiality</a:t>
            </a:r>
          </a:p>
          <a:p>
            <a:pPr marL="0" indent="0">
              <a:buNone/>
            </a:pPr>
            <a:endParaRPr lang="en-US" dirty="0"/>
          </a:p>
          <a:p>
            <a:r>
              <a:rPr lang="en-US" dirty="0"/>
              <a:t>Preliminary Analytical Review</a:t>
            </a:r>
          </a:p>
          <a:p>
            <a:pPr marL="0" indent="0">
              <a:buNone/>
            </a:pPr>
            <a:endParaRPr lang="en-US" dirty="0"/>
          </a:p>
          <a:p>
            <a:r>
              <a:rPr lang="en-US" dirty="0"/>
              <a:t>Audit team, role assignment, timelines of Audit activities</a:t>
            </a:r>
          </a:p>
          <a:p>
            <a:endParaRPr lang="en-US" dirty="0"/>
          </a:p>
          <a:p>
            <a:r>
              <a:rPr lang="en-US" dirty="0"/>
              <a:t>Internal audit checklist</a:t>
            </a:r>
          </a:p>
          <a:p>
            <a:endParaRPr lang="en-US" dirty="0"/>
          </a:p>
          <a:p>
            <a:r>
              <a:rPr lang="en-US" dirty="0"/>
              <a:t>Initial Audit checklist</a:t>
            </a:r>
          </a:p>
          <a:p>
            <a:endParaRPr lang="en-US" dirty="0"/>
          </a:p>
          <a:p>
            <a:r>
              <a:rPr lang="en-US" dirty="0"/>
              <a:t>Communication of Audit Schedule</a:t>
            </a:r>
          </a:p>
          <a:p>
            <a:endParaRPr lang="en-US" dirty="0"/>
          </a:p>
        </p:txBody>
      </p:sp>
    </p:spTree>
    <p:extLst>
      <p:ext uri="{BB962C8B-B14F-4D97-AF65-F5344CB8AC3E}">
        <p14:creationId xmlns:p14="http://schemas.microsoft.com/office/powerpoint/2010/main" val="4146879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1620</Words>
  <Application>Microsoft Office PowerPoint</Application>
  <PresentationFormat>Custom</PresentationFormat>
  <Paragraphs>306</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Georgia</vt:lpstr>
      <vt:lpstr>Mangal</vt:lpstr>
      <vt:lpstr>Arial</vt:lpstr>
      <vt:lpstr>Calibri</vt:lpstr>
      <vt:lpstr>Times New Roman</vt:lpstr>
      <vt:lpstr>Yeseva One</vt:lpstr>
      <vt:lpstr>Office Theme</vt:lpstr>
      <vt:lpstr>The Institute of Chartered Accountants of India (Set up by an Act of Parliament)</vt:lpstr>
      <vt:lpstr>The Institute of Chartered Accountants of India (Set up by an Act of Parliament)</vt:lpstr>
      <vt:lpstr>AUDIT OF SMEs</vt:lpstr>
      <vt:lpstr>PowerPoint Presentation</vt:lpstr>
      <vt:lpstr>Appointment</vt:lpstr>
      <vt:lpstr>Chapter 1 - Appointment</vt:lpstr>
      <vt:lpstr>Chapter 1 – Client engagement Acceptance checklist</vt:lpstr>
      <vt:lpstr>Chapter 1 – Independence declaration</vt:lpstr>
      <vt:lpstr>Planning audit</vt:lpstr>
      <vt:lpstr>Chapter 2 – Audit planning</vt:lpstr>
      <vt:lpstr>Chapter 2 – Note on Materiality</vt:lpstr>
      <vt:lpstr>Chapter 2 – Preliminary Analytical Review</vt:lpstr>
      <vt:lpstr>Chapter 2 – Audit team</vt:lpstr>
      <vt:lpstr>Chapter 2 – Audit Schedule</vt:lpstr>
      <vt:lpstr>Risk Analysis </vt:lpstr>
      <vt:lpstr>Chapter 3 – Significant Risks &amp; Planned procedures</vt:lpstr>
      <vt:lpstr>Chapter 3 – Fraud Risk</vt:lpstr>
      <vt:lpstr>Chapter 3 – Testing Strategy- BS and PL</vt:lpstr>
      <vt:lpstr>Chapter 3 – Variance Analysis – BS &amp; PL</vt:lpstr>
      <vt:lpstr>Audit procedures (Financial Statements) - Execution</vt:lpstr>
      <vt:lpstr>Chapter 4 – Work Allocation noted</vt:lpstr>
      <vt:lpstr>Chapter 4 – Control chart headwise – BS and PL</vt:lpstr>
      <vt:lpstr>Chapter 4 – Control chart headwise – BS and PL</vt:lpstr>
      <vt:lpstr>Other Audit procedures </vt:lpstr>
      <vt:lpstr>Financial Reporting</vt:lpstr>
      <vt:lpstr>Audit Completion</vt:lpstr>
      <vt:lpstr>Chapter 7 – Audit Summary Memorandum</vt:lpstr>
      <vt:lpstr>Chapter 7 – Management Representation Letter</vt:lpstr>
      <vt:lpstr>Chapter 7 – Final Analytical Review</vt:lpstr>
      <vt:lpstr>Chapter 7 – Procedure for Client’s documents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Geometric Thesis Defense Presentation</dc:title>
  <dc:creator>JAYA</dc:creator>
  <cp:lastModifiedBy>Admin</cp:lastModifiedBy>
  <cp:revision>49</cp:revision>
  <dcterms:created xsi:type="dcterms:W3CDTF">2006-08-16T00:00:00Z</dcterms:created>
  <dcterms:modified xsi:type="dcterms:W3CDTF">2023-12-22T11:44:13Z</dcterms:modified>
  <dc:identifier>DAFrxFy0IAA</dc:identifier>
</cp:coreProperties>
</file>